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56" r:id="rId2"/>
    <p:sldId id="276" r:id="rId3"/>
    <p:sldId id="357" r:id="rId4"/>
    <p:sldId id="459" r:id="rId5"/>
    <p:sldId id="531" r:id="rId6"/>
    <p:sldId id="458" r:id="rId7"/>
    <p:sldId id="532" r:id="rId8"/>
    <p:sldId id="457" r:id="rId9"/>
    <p:sldId id="259" r:id="rId10"/>
    <p:sldId id="460" r:id="rId11"/>
    <p:sldId id="523" r:id="rId12"/>
    <p:sldId id="343" r:id="rId13"/>
    <p:sldId id="322" r:id="rId14"/>
    <p:sldId id="2147470168" r:id="rId15"/>
    <p:sldId id="257" r:id="rId16"/>
    <p:sldId id="461" r:id="rId17"/>
    <p:sldId id="462" r:id="rId18"/>
    <p:sldId id="463" r:id="rId19"/>
    <p:sldId id="519" r:id="rId20"/>
    <p:sldId id="520" r:id="rId21"/>
    <p:sldId id="521" r:id="rId22"/>
    <p:sldId id="522" r:id="rId23"/>
    <p:sldId id="354" r:id="rId24"/>
    <p:sldId id="533" r:id="rId25"/>
    <p:sldId id="291" r:id="rId26"/>
    <p:sldId id="2147374597" r:id="rId27"/>
    <p:sldId id="2147470136" r:id="rId28"/>
    <p:sldId id="525" r:id="rId29"/>
    <p:sldId id="526" r:id="rId30"/>
    <p:sldId id="2147470124" r:id="rId31"/>
    <p:sldId id="266" r:id="rId32"/>
    <p:sldId id="2147469995" r:id="rId33"/>
    <p:sldId id="528" r:id="rId34"/>
    <p:sldId id="2147470133" r:id="rId35"/>
    <p:sldId id="2147470134" r:id="rId36"/>
    <p:sldId id="529" r:id="rId37"/>
    <p:sldId id="2147470129" r:id="rId38"/>
    <p:sldId id="2147470130" r:id="rId39"/>
    <p:sldId id="2147470131" r:id="rId40"/>
    <p:sldId id="2147470128" r:id="rId41"/>
    <p:sldId id="2147470132" r:id="rId42"/>
    <p:sldId id="290" r:id="rId43"/>
    <p:sldId id="335" r:id="rId44"/>
    <p:sldId id="332" r:id="rId45"/>
    <p:sldId id="288" r:id="rId46"/>
    <p:sldId id="2147470135" r:id="rId47"/>
    <p:sldId id="2147470137" r:id="rId48"/>
    <p:sldId id="355" r:id="rId49"/>
    <p:sldId id="283" r:id="rId50"/>
    <p:sldId id="28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68" userDrawn="1">
          <p15:clr>
            <a:srgbClr val="A4A3A4"/>
          </p15:clr>
        </p15:guide>
        <p15:guide id="4" pos="7512" userDrawn="1">
          <p15:clr>
            <a:srgbClr val="A4A3A4"/>
          </p15:clr>
        </p15:guide>
        <p15:guide id="5" orient="horz" pos="624" userDrawn="1">
          <p15:clr>
            <a:srgbClr val="A4A3A4"/>
          </p15:clr>
        </p15:guide>
        <p15:guide id="6" orient="horz" pos="23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8A3CC4"/>
    <a:srgbClr val="EE72C5"/>
    <a:srgbClr val="B686DA"/>
    <a:srgbClr val="FE5E55"/>
    <a:srgbClr val="00A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18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208" y="976"/>
      </p:cViewPr>
      <p:guideLst>
        <p:guide orient="horz" pos="3960"/>
        <p:guide pos="3840"/>
        <p:guide pos="168"/>
        <p:guide pos="7512"/>
        <p:guide orient="horz" pos="624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healthorg-my.sharepoint.com/personal/akabah_who_int/Documents/Desktop/Coverage%20Estimate/2021coverage_July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orldhealthorg-my.sharepoint.com/personal/akabah_who_int/Documents/WHO/12.2%20country%20estimate/Human%20Papillomavirus%20(HPV)%20vaccination%20coverage%20Reg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Sl.3!$B$12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Sl.3!$B$4:$B$8</c:f>
              <c:numCache>
                <c:formatCode>0%</c:formatCode>
                <c:ptCount val="5"/>
                <c:pt idx="0">
                  <c:v>0.62</c:v>
                </c:pt>
                <c:pt idx="1">
                  <c:v>0.47</c:v>
                </c:pt>
                <c:pt idx="2">
                  <c:v>0.6</c:v>
                </c:pt>
                <c:pt idx="3">
                  <c:v>0.54</c:v>
                </c:pt>
                <c:pt idx="4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A3-4004-88D1-1190541227DB}"/>
            </c:ext>
          </c:extLst>
        </c:ser>
        <c:ser>
          <c:idx val="1"/>
          <c:order val="1"/>
          <c:tx>
            <c:strRef>
              <c:f>Sl.3!$C$12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Sl.3!$C$4:$C$8</c:f>
              <c:numCache>
                <c:formatCode>0%</c:formatCode>
                <c:ptCount val="5"/>
                <c:pt idx="0">
                  <c:v>0.39</c:v>
                </c:pt>
                <c:pt idx="1">
                  <c:v>0.33</c:v>
                </c:pt>
                <c:pt idx="2">
                  <c:v>0.61</c:v>
                </c:pt>
                <c:pt idx="3">
                  <c:v>0.46</c:v>
                </c:pt>
                <c:pt idx="4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3-4004-88D1-1190541227DB}"/>
            </c:ext>
          </c:extLst>
        </c:ser>
        <c:ser>
          <c:idx val="2"/>
          <c:order val="2"/>
          <c:tx>
            <c:strRef>
              <c:f>Sl.3!$D$12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Sl.3!$A$4:$A$8</c:f>
              <c:strCache>
                <c:ptCount val="5"/>
                <c:pt idx="0">
                  <c:v>AFR</c:v>
                </c:pt>
                <c:pt idx="1">
                  <c:v>AMR</c:v>
                </c:pt>
                <c:pt idx="2">
                  <c:v>EUR</c:v>
                </c:pt>
                <c:pt idx="3">
                  <c:v>SEAR</c:v>
                </c:pt>
                <c:pt idx="4">
                  <c:v>WPR</c:v>
                </c:pt>
              </c:strCache>
            </c:strRef>
          </c:cat>
          <c:val>
            <c:numRef>
              <c:f>Sl.3!$D$4:$D$8</c:f>
              <c:numCache>
                <c:formatCode>0%</c:formatCode>
                <c:ptCount val="5"/>
                <c:pt idx="0">
                  <c:v>0.38529411764705884</c:v>
                </c:pt>
                <c:pt idx="1">
                  <c:v>0.31588888888888889</c:v>
                </c:pt>
                <c:pt idx="2">
                  <c:v>0.60068965517241379</c:v>
                </c:pt>
                <c:pt idx="3">
                  <c:v>0.45</c:v>
                </c:pt>
                <c:pt idx="4">
                  <c:v>0.40209090909090911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A3-4004-88D1-1190541227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81201192"/>
        <c:axId val="981197256"/>
      </c:barChart>
      <c:catAx>
        <c:axId val="981201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197256"/>
        <c:crosses val="autoZero"/>
        <c:auto val="1"/>
        <c:lblAlgn val="ctr"/>
        <c:lblOffset val="100"/>
        <c:noMultiLvlLbl val="0"/>
      </c:catAx>
      <c:valAx>
        <c:axId val="981197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81201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F HPV1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B46-42DC-B9B6-B00A4EBC0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Sheet3!$B$4:$B$14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0.05</c:v>
                </c:pt>
                <c:pt idx="5">
                  <c:v>0.09</c:v>
                </c:pt>
                <c:pt idx="6">
                  <c:v>0.08</c:v>
                </c:pt>
                <c:pt idx="7">
                  <c:v>0.22</c:v>
                </c:pt>
                <c:pt idx="8">
                  <c:v>0.31</c:v>
                </c:pt>
                <c:pt idx="9">
                  <c:v>0.27</c:v>
                </c:pt>
                <c:pt idx="10">
                  <c:v>0.26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B46-42DC-B9B6-B00A4EBC0F1D}"/>
            </c:ext>
          </c:extLst>
        </c:ser>
        <c:ser>
          <c:idx val="1"/>
          <c:order val="1"/>
          <c:tx>
            <c:strRef>
              <c:f>Sheet3!$C$2</c:f>
              <c:strCache>
                <c:ptCount val="1"/>
                <c:pt idx="0">
                  <c:v>F HPVc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B46-42DC-B9B6-B00A4EBC0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Sheet3!$A$4:$A$14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Sheet3!$C$4:$C$14</c:f>
              <c:numCache>
                <c:formatCode>0%</c:formatCode>
                <c:ptCount val="11"/>
                <c:pt idx="0">
                  <c:v>0</c:v>
                </c:pt>
                <c:pt idx="1">
                  <c:v>0.01</c:v>
                </c:pt>
                <c:pt idx="2">
                  <c:v>0.01</c:v>
                </c:pt>
                <c:pt idx="3">
                  <c:v>0.04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0.19</c:v>
                </c:pt>
                <c:pt idx="9">
                  <c:v>0.18</c:v>
                </c:pt>
                <c:pt idx="10">
                  <c:v>0.21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B46-42DC-B9B6-B00A4EBC0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48738120"/>
        <c:axId val="1148732216"/>
      </c:lineChart>
      <c:catAx>
        <c:axId val="114873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8732216"/>
        <c:crosses val="autoZero"/>
        <c:auto val="1"/>
        <c:lblAlgn val="ctr"/>
        <c:lblOffset val="100"/>
        <c:noMultiLvlLbl val="0"/>
      </c:catAx>
      <c:valAx>
        <c:axId val="1148732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4873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A542EA-7ED4-499C-B355-CD995B479E7E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F2B3596-E290-4F41-8CAF-CADBF6B43E51}">
      <dgm:prSet phldrT="[Texte]" custT="1"/>
      <dgm:spPr>
        <a:solidFill>
          <a:schemeClr val="bg2"/>
        </a:solidFill>
      </dgm:spPr>
      <dgm:t>
        <a:bodyPr/>
        <a:lstStyle/>
        <a:p>
          <a:endParaRPr lang="fr-FR" sz="2800" b="1" dirty="0">
            <a:solidFill>
              <a:schemeClr val="tx1"/>
            </a:solidFill>
          </a:endParaRPr>
        </a:p>
        <a:p>
          <a:r>
            <a:rPr lang="fr-FR" sz="2300" dirty="0">
              <a:solidFill>
                <a:schemeClr val="tx1"/>
              </a:solidFill>
            </a:rPr>
            <a:t>	Intra épithélial                      84%</a:t>
          </a:r>
        </a:p>
        <a:p>
          <a:r>
            <a:rPr lang="fr-FR" sz="2300" dirty="0">
              <a:solidFill>
                <a:schemeClr val="tx1"/>
              </a:solidFill>
            </a:rPr>
            <a:t>	Cancer                                    41%</a:t>
          </a:r>
        </a:p>
      </dgm:t>
    </dgm:pt>
    <dgm:pt modelId="{4AAEA1F3-062A-4A86-9404-0F5C010824D1}" type="parTrans" cxnId="{0D032D9E-0FEB-47B1-A330-AB839956D29A}">
      <dgm:prSet/>
      <dgm:spPr/>
      <dgm:t>
        <a:bodyPr/>
        <a:lstStyle/>
        <a:p>
          <a:endParaRPr lang="fr-FR"/>
        </a:p>
      </dgm:t>
    </dgm:pt>
    <dgm:pt modelId="{8D4B0DC1-4FC8-412A-B85A-FE3D174A8E1E}" type="sibTrans" cxnId="{0D032D9E-0FEB-47B1-A330-AB839956D29A}">
      <dgm:prSet/>
      <dgm:spPr/>
      <dgm:t>
        <a:bodyPr/>
        <a:lstStyle/>
        <a:p>
          <a:endParaRPr lang="fr-FR"/>
        </a:p>
      </dgm:t>
    </dgm:pt>
    <dgm:pt modelId="{9EF7E85C-B815-4359-8291-7724392BC251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300" dirty="0">
              <a:solidFill>
                <a:schemeClr val="tx1"/>
              </a:solidFill>
            </a:rPr>
            <a:t>	Intra-</a:t>
          </a:r>
          <a:r>
            <a:rPr lang="fr-FR" sz="2300" dirty="0" err="1">
              <a:solidFill>
                <a:schemeClr val="tx1"/>
              </a:solidFill>
            </a:rPr>
            <a:t>epithélial</a:t>
          </a:r>
          <a:r>
            <a:rPr lang="fr-FR" sz="2300" dirty="0">
              <a:solidFill>
                <a:schemeClr val="tx1"/>
              </a:solidFill>
            </a:rPr>
            <a:t>                        94%</a:t>
          </a:r>
        </a:p>
        <a:p>
          <a:r>
            <a:rPr lang="fr-FR" sz="2300" dirty="0">
              <a:solidFill>
                <a:schemeClr val="tx1"/>
              </a:solidFill>
            </a:rPr>
            <a:t>	Cancer                                       70%</a:t>
          </a:r>
        </a:p>
      </dgm:t>
    </dgm:pt>
    <dgm:pt modelId="{E4D974ED-4266-4D73-80C0-E7296ADAC0EE}" type="parTrans" cxnId="{A19428CA-725D-4C3A-99AB-D108B53B191A}">
      <dgm:prSet/>
      <dgm:spPr/>
      <dgm:t>
        <a:bodyPr/>
        <a:lstStyle/>
        <a:p>
          <a:endParaRPr lang="fr-FR"/>
        </a:p>
      </dgm:t>
    </dgm:pt>
    <dgm:pt modelId="{1895729F-243F-4C5B-8B58-5892FB48B9BB}" type="sibTrans" cxnId="{A19428CA-725D-4C3A-99AB-D108B53B191A}">
      <dgm:prSet/>
      <dgm:spPr/>
      <dgm:t>
        <a:bodyPr/>
        <a:lstStyle/>
        <a:p>
          <a:endParaRPr lang="fr-FR"/>
        </a:p>
      </dgm:t>
    </dgm:pt>
    <dgm:pt modelId="{1F4BD158-5CFD-4130-9C75-52388E822028}">
      <dgm:prSet phldrT="[Texte]" custT="1"/>
      <dgm:spPr>
        <a:solidFill>
          <a:schemeClr val="bg2"/>
        </a:solidFill>
      </dgm:spPr>
      <dgm:t>
        <a:bodyPr/>
        <a:lstStyle/>
        <a:p>
          <a:r>
            <a:rPr lang="fr-FR" sz="2800" b="1" dirty="0">
              <a:solidFill>
                <a:schemeClr val="tx1"/>
              </a:solidFill>
            </a:rPr>
            <a:t>Pénis </a:t>
          </a:r>
          <a:r>
            <a:rPr lang="fr-FR" sz="4100" dirty="0">
              <a:solidFill>
                <a:schemeClr val="tx1"/>
              </a:solidFill>
            </a:rPr>
            <a:t>                                </a:t>
          </a:r>
          <a:r>
            <a:rPr lang="fr-FR" sz="2800" dirty="0">
              <a:solidFill>
                <a:schemeClr val="tx1"/>
              </a:solidFill>
            </a:rPr>
            <a:t>48%</a:t>
          </a:r>
        </a:p>
      </dgm:t>
    </dgm:pt>
    <dgm:pt modelId="{C4B53CEF-171C-4318-96A9-6DA77D4C8E45}" type="sibTrans" cxnId="{02F0BE64-F4CC-4AC9-81CE-6B47D2E154C8}">
      <dgm:prSet/>
      <dgm:spPr/>
      <dgm:t>
        <a:bodyPr/>
        <a:lstStyle/>
        <a:p>
          <a:endParaRPr lang="fr-FR"/>
        </a:p>
      </dgm:t>
    </dgm:pt>
    <dgm:pt modelId="{04B4189A-7F9F-4B47-A030-A8551137A933}" type="parTrans" cxnId="{02F0BE64-F4CC-4AC9-81CE-6B47D2E154C8}">
      <dgm:prSet/>
      <dgm:spPr/>
      <dgm:t>
        <a:bodyPr/>
        <a:lstStyle/>
        <a:p>
          <a:endParaRPr lang="fr-FR"/>
        </a:p>
      </dgm:t>
    </dgm:pt>
    <dgm:pt modelId="{4246D658-CC3A-4753-8219-2D15A00A0966}" type="pres">
      <dgm:prSet presAssocID="{B1A542EA-7ED4-499C-B355-CD995B479E7E}" presName="linear" presStyleCnt="0">
        <dgm:presLayoutVars>
          <dgm:dir/>
          <dgm:resizeHandles val="exact"/>
        </dgm:presLayoutVars>
      </dgm:prSet>
      <dgm:spPr/>
    </dgm:pt>
    <dgm:pt modelId="{652EE3E0-BB10-40A0-8474-4F3F3A409E93}" type="pres">
      <dgm:prSet presAssocID="{EF2B3596-E290-4F41-8CAF-CADBF6B43E51}" presName="comp" presStyleCnt="0"/>
      <dgm:spPr/>
    </dgm:pt>
    <dgm:pt modelId="{D67E3004-B3E7-4308-A87D-10E2BB0C8B74}" type="pres">
      <dgm:prSet presAssocID="{EF2B3596-E290-4F41-8CAF-CADBF6B43E51}" presName="box" presStyleLbl="node1" presStyleIdx="0" presStyleCnt="3"/>
      <dgm:spPr/>
    </dgm:pt>
    <dgm:pt modelId="{8266B65A-207D-4C33-9D35-012BCA11780C}" type="pres">
      <dgm:prSet presAssocID="{EF2B3596-E290-4F41-8CAF-CADBF6B43E51}" presName="img" presStyleLbl="fgImgPlace1" presStyleIdx="0" presStyleCnt="3"/>
      <dgm:spPr>
        <a:solidFill>
          <a:schemeClr val="bg2"/>
        </a:solidFill>
      </dgm:spPr>
    </dgm:pt>
    <dgm:pt modelId="{09E25FDC-FDEA-40D5-B2DC-D268095E2C21}" type="pres">
      <dgm:prSet presAssocID="{EF2B3596-E290-4F41-8CAF-CADBF6B43E51}" presName="text" presStyleLbl="node1" presStyleIdx="0" presStyleCnt="3">
        <dgm:presLayoutVars>
          <dgm:bulletEnabled val="1"/>
        </dgm:presLayoutVars>
      </dgm:prSet>
      <dgm:spPr/>
    </dgm:pt>
    <dgm:pt modelId="{0A5C5D42-FD81-4122-9446-7794A3454915}" type="pres">
      <dgm:prSet presAssocID="{8D4B0DC1-4FC8-412A-B85A-FE3D174A8E1E}" presName="spacer" presStyleCnt="0"/>
      <dgm:spPr/>
    </dgm:pt>
    <dgm:pt modelId="{1AAA191E-AB12-42E8-B217-E73A0B689CAB}" type="pres">
      <dgm:prSet presAssocID="{9EF7E85C-B815-4359-8291-7724392BC251}" presName="comp" presStyleCnt="0"/>
      <dgm:spPr/>
    </dgm:pt>
    <dgm:pt modelId="{8EDA59C1-1C25-4F65-BD6B-7C47F46E30ED}" type="pres">
      <dgm:prSet presAssocID="{9EF7E85C-B815-4359-8291-7724392BC251}" presName="box" presStyleLbl="node1" presStyleIdx="1" presStyleCnt="3"/>
      <dgm:spPr/>
    </dgm:pt>
    <dgm:pt modelId="{3D6ACBD6-7974-4074-A522-C070BEAD226A}" type="pres">
      <dgm:prSet presAssocID="{9EF7E85C-B815-4359-8291-7724392BC251}" presName="img" presStyleLbl="fgImgPlace1" presStyleIdx="1" presStyleCnt="3"/>
      <dgm:spPr>
        <a:solidFill>
          <a:schemeClr val="bg2"/>
        </a:solidFill>
      </dgm:spPr>
    </dgm:pt>
    <dgm:pt modelId="{FD104862-92FE-4924-BFDA-275A1ADF97BB}" type="pres">
      <dgm:prSet presAssocID="{9EF7E85C-B815-4359-8291-7724392BC251}" presName="text" presStyleLbl="node1" presStyleIdx="1" presStyleCnt="3">
        <dgm:presLayoutVars>
          <dgm:bulletEnabled val="1"/>
        </dgm:presLayoutVars>
      </dgm:prSet>
      <dgm:spPr/>
    </dgm:pt>
    <dgm:pt modelId="{B71A597E-E0DB-47FE-BB36-96BC1A967A43}" type="pres">
      <dgm:prSet presAssocID="{1895729F-243F-4C5B-8B58-5892FB48B9BB}" presName="spacer" presStyleCnt="0"/>
      <dgm:spPr/>
    </dgm:pt>
    <dgm:pt modelId="{743BD632-21C5-45D6-BFED-044A0D24220E}" type="pres">
      <dgm:prSet presAssocID="{1F4BD158-5CFD-4130-9C75-52388E822028}" presName="comp" presStyleCnt="0"/>
      <dgm:spPr/>
    </dgm:pt>
    <dgm:pt modelId="{05EB25AB-ABCD-4E27-82BD-78EB739A6416}" type="pres">
      <dgm:prSet presAssocID="{1F4BD158-5CFD-4130-9C75-52388E822028}" presName="box" presStyleLbl="node1" presStyleIdx="2" presStyleCnt="3"/>
      <dgm:spPr/>
    </dgm:pt>
    <dgm:pt modelId="{48E84117-A68C-4458-96C4-873CC5C7EF11}" type="pres">
      <dgm:prSet presAssocID="{1F4BD158-5CFD-4130-9C75-52388E822028}" presName="img" presStyleLbl="fgImgPlace1" presStyleIdx="2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9BCE415-5CC9-41EA-A08C-60E82413B7C9}" type="pres">
      <dgm:prSet presAssocID="{1F4BD158-5CFD-4130-9C75-52388E822028}" presName="text" presStyleLbl="node1" presStyleIdx="2" presStyleCnt="3">
        <dgm:presLayoutVars>
          <dgm:bulletEnabled val="1"/>
        </dgm:presLayoutVars>
      </dgm:prSet>
      <dgm:spPr/>
    </dgm:pt>
  </dgm:ptLst>
  <dgm:cxnLst>
    <dgm:cxn modelId="{488BEE20-54B8-46B5-A63E-AD09A447A331}" type="presOf" srcId="{1F4BD158-5CFD-4130-9C75-52388E822028}" destId="{F9BCE415-5CC9-41EA-A08C-60E82413B7C9}" srcOrd="1" destOrd="0" presId="urn:microsoft.com/office/officeart/2005/8/layout/vList4#2"/>
    <dgm:cxn modelId="{B46C4B2A-4722-47B2-A942-F3FD0440F3F2}" type="presOf" srcId="{1F4BD158-5CFD-4130-9C75-52388E822028}" destId="{05EB25AB-ABCD-4E27-82BD-78EB739A6416}" srcOrd="0" destOrd="0" presId="urn:microsoft.com/office/officeart/2005/8/layout/vList4#2"/>
    <dgm:cxn modelId="{90E41650-7094-4904-9C1E-1AF6087F6365}" type="presOf" srcId="{EF2B3596-E290-4F41-8CAF-CADBF6B43E51}" destId="{D67E3004-B3E7-4308-A87D-10E2BB0C8B74}" srcOrd="0" destOrd="0" presId="urn:microsoft.com/office/officeart/2005/8/layout/vList4#2"/>
    <dgm:cxn modelId="{02F0BE64-F4CC-4AC9-81CE-6B47D2E154C8}" srcId="{B1A542EA-7ED4-499C-B355-CD995B479E7E}" destId="{1F4BD158-5CFD-4130-9C75-52388E822028}" srcOrd="2" destOrd="0" parTransId="{04B4189A-7F9F-4B47-A030-A8551137A933}" sibTransId="{C4B53CEF-171C-4318-96A9-6DA77D4C8E45}"/>
    <dgm:cxn modelId="{E5714E85-3472-4896-93A9-048438E6DDE0}" type="presOf" srcId="{B1A542EA-7ED4-499C-B355-CD995B479E7E}" destId="{4246D658-CC3A-4753-8219-2D15A00A0966}" srcOrd="0" destOrd="0" presId="urn:microsoft.com/office/officeart/2005/8/layout/vList4#2"/>
    <dgm:cxn modelId="{7D43898C-70F2-424B-9EBA-DC9042A6D7D2}" type="presOf" srcId="{9EF7E85C-B815-4359-8291-7724392BC251}" destId="{8EDA59C1-1C25-4F65-BD6B-7C47F46E30ED}" srcOrd="0" destOrd="0" presId="urn:microsoft.com/office/officeart/2005/8/layout/vList4#2"/>
    <dgm:cxn modelId="{18C7DD8C-86EA-4B1D-AB97-1E9EF06735FA}" type="presOf" srcId="{EF2B3596-E290-4F41-8CAF-CADBF6B43E51}" destId="{09E25FDC-FDEA-40D5-B2DC-D268095E2C21}" srcOrd="1" destOrd="0" presId="urn:microsoft.com/office/officeart/2005/8/layout/vList4#2"/>
    <dgm:cxn modelId="{0D032D9E-0FEB-47B1-A330-AB839956D29A}" srcId="{B1A542EA-7ED4-499C-B355-CD995B479E7E}" destId="{EF2B3596-E290-4F41-8CAF-CADBF6B43E51}" srcOrd="0" destOrd="0" parTransId="{4AAEA1F3-062A-4A86-9404-0F5C010824D1}" sibTransId="{8D4B0DC1-4FC8-412A-B85A-FE3D174A8E1E}"/>
    <dgm:cxn modelId="{A19428CA-725D-4C3A-99AB-D108B53B191A}" srcId="{B1A542EA-7ED4-499C-B355-CD995B479E7E}" destId="{9EF7E85C-B815-4359-8291-7724392BC251}" srcOrd="1" destOrd="0" parTransId="{E4D974ED-4266-4D73-80C0-E7296ADAC0EE}" sibTransId="{1895729F-243F-4C5B-8B58-5892FB48B9BB}"/>
    <dgm:cxn modelId="{2A0693D0-7084-457B-A6A4-545C884206DB}" type="presOf" srcId="{9EF7E85C-B815-4359-8291-7724392BC251}" destId="{FD104862-92FE-4924-BFDA-275A1ADF97BB}" srcOrd="1" destOrd="0" presId="urn:microsoft.com/office/officeart/2005/8/layout/vList4#2"/>
    <dgm:cxn modelId="{16254080-5D55-4A44-909D-E4877A9BDF44}" type="presParOf" srcId="{4246D658-CC3A-4753-8219-2D15A00A0966}" destId="{652EE3E0-BB10-40A0-8474-4F3F3A409E93}" srcOrd="0" destOrd="0" presId="urn:microsoft.com/office/officeart/2005/8/layout/vList4#2"/>
    <dgm:cxn modelId="{268283C4-6E25-4CFE-8A78-87ADA7F7D3CF}" type="presParOf" srcId="{652EE3E0-BB10-40A0-8474-4F3F3A409E93}" destId="{D67E3004-B3E7-4308-A87D-10E2BB0C8B74}" srcOrd="0" destOrd="0" presId="urn:microsoft.com/office/officeart/2005/8/layout/vList4#2"/>
    <dgm:cxn modelId="{B27BA840-B283-4ED0-A4E6-AE070D001B1F}" type="presParOf" srcId="{652EE3E0-BB10-40A0-8474-4F3F3A409E93}" destId="{8266B65A-207D-4C33-9D35-012BCA11780C}" srcOrd="1" destOrd="0" presId="urn:microsoft.com/office/officeart/2005/8/layout/vList4#2"/>
    <dgm:cxn modelId="{ADA101B8-8FC2-4D07-A989-A50403EC5D2D}" type="presParOf" srcId="{652EE3E0-BB10-40A0-8474-4F3F3A409E93}" destId="{09E25FDC-FDEA-40D5-B2DC-D268095E2C21}" srcOrd="2" destOrd="0" presId="urn:microsoft.com/office/officeart/2005/8/layout/vList4#2"/>
    <dgm:cxn modelId="{64CFBEFE-A35B-417F-81D1-2CD824F2665F}" type="presParOf" srcId="{4246D658-CC3A-4753-8219-2D15A00A0966}" destId="{0A5C5D42-FD81-4122-9446-7794A3454915}" srcOrd="1" destOrd="0" presId="urn:microsoft.com/office/officeart/2005/8/layout/vList4#2"/>
    <dgm:cxn modelId="{50A60476-B65A-49E9-B43A-05CCB65B2691}" type="presParOf" srcId="{4246D658-CC3A-4753-8219-2D15A00A0966}" destId="{1AAA191E-AB12-42E8-B217-E73A0B689CAB}" srcOrd="2" destOrd="0" presId="urn:microsoft.com/office/officeart/2005/8/layout/vList4#2"/>
    <dgm:cxn modelId="{1738FD1E-7E2E-45C7-8EB8-2ABC3CE0D8A8}" type="presParOf" srcId="{1AAA191E-AB12-42E8-B217-E73A0B689CAB}" destId="{8EDA59C1-1C25-4F65-BD6B-7C47F46E30ED}" srcOrd="0" destOrd="0" presId="urn:microsoft.com/office/officeart/2005/8/layout/vList4#2"/>
    <dgm:cxn modelId="{8CA94743-A067-4932-AFE1-2C4D476308CB}" type="presParOf" srcId="{1AAA191E-AB12-42E8-B217-E73A0B689CAB}" destId="{3D6ACBD6-7974-4074-A522-C070BEAD226A}" srcOrd="1" destOrd="0" presId="urn:microsoft.com/office/officeart/2005/8/layout/vList4#2"/>
    <dgm:cxn modelId="{FCBB3C06-67FA-40EB-BDB4-3B8276E17299}" type="presParOf" srcId="{1AAA191E-AB12-42E8-B217-E73A0B689CAB}" destId="{FD104862-92FE-4924-BFDA-275A1ADF97BB}" srcOrd="2" destOrd="0" presId="urn:microsoft.com/office/officeart/2005/8/layout/vList4#2"/>
    <dgm:cxn modelId="{163B4CAD-0907-47C2-890D-957C99F0557E}" type="presParOf" srcId="{4246D658-CC3A-4753-8219-2D15A00A0966}" destId="{B71A597E-E0DB-47FE-BB36-96BC1A967A43}" srcOrd="3" destOrd="0" presId="urn:microsoft.com/office/officeart/2005/8/layout/vList4#2"/>
    <dgm:cxn modelId="{E60E2150-82B1-46F2-848F-36F8C2620281}" type="presParOf" srcId="{4246D658-CC3A-4753-8219-2D15A00A0966}" destId="{743BD632-21C5-45D6-BFED-044A0D24220E}" srcOrd="4" destOrd="0" presId="urn:microsoft.com/office/officeart/2005/8/layout/vList4#2"/>
    <dgm:cxn modelId="{ADFB74C2-227C-4AE1-9B6B-558704266828}" type="presParOf" srcId="{743BD632-21C5-45D6-BFED-044A0D24220E}" destId="{05EB25AB-ABCD-4E27-82BD-78EB739A6416}" srcOrd="0" destOrd="0" presId="urn:microsoft.com/office/officeart/2005/8/layout/vList4#2"/>
    <dgm:cxn modelId="{B8B8DE0A-F9CD-4412-8101-E85B461F37AC}" type="presParOf" srcId="{743BD632-21C5-45D6-BFED-044A0D24220E}" destId="{48E84117-A68C-4458-96C4-873CC5C7EF11}" srcOrd="1" destOrd="0" presId="urn:microsoft.com/office/officeart/2005/8/layout/vList4#2"/>
    <dgm:cxn modelId="{85343548-E108-43A3-B140-3E4BAA7D9498}" type="presParOf" srcId="{743BD632-21C5-45D6-BFED-044A0D24220E}" destId="{F9BCE415-5CC9-41EA-A08C-60E82413B7C9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E3004-B3E7-4308-A87D-10E2BB0C8B74}">
      <dsp:nvSpPr>
        <dsp:cNvPr id="0" name=""/>
        <dsp:cNvSpPr/>
      </dsp:nvSpPr>
      <dsp:spPr>
        <a:xfrm>
          <a:off x="0" y="0"/>
          <a:ext cx="9257761" cy="124657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800" b="1" kern="1200" dirty="0">
            <a:solidFill>
              <a:schemeClr val="tx1"/>
            </a:solidFill>
          </a:endParaRP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Intra épithélial                      84%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Cancer                                    41%</a:t>
          </a:r>
        </a:p>
      </dsp:txBody>
      <dsp:txXfrm>
        <a:off x="1976209" y="0"/>
        <a:ext cx="7281551" cy="1246575"/>
      </dsp:txXfrm>
    </dsp:sp>
    <dsp:sp modelId="{8266B65A-207D-4C33-9D35-012BCA11780C}">
      <dsp:nvSpPr>
        <dsp:cNvPr id="0" name=""/>
        <dsp:cNvSpPr/>
      </dsp:nvSpPr>
      <dsp:spPr>
        <a:xfrm>
          <a:off x="124657" y="124657"/>
          <a:ext cx="1851552" cy="99726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DA59C1-1C25-4F65-BD6B-7C47F46E30ED}">
      <dsp:nvSpPr>
        <dsp:cNvPr id="0" name=""/>
        <dsp:cNvSpPr/>
      </dsp:nvSpPr>
      <dsp:spPr>
        <a:xfrm>
          <a:off x="0" y="1371232"/>
          <a:ext cx="9257761" cy="124657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Intra-</a:t>
          </a:r>
          <a:r>
            <a:rPr lang="fr-FR" sz="2300" kern="1200" dirty="0" err="1">
              <a:solidFill>
                <a:schemeClr val="tx1"/>
              </a:solidFill>
            </a:rPr>
            <a:t>epithélial</a:t>
          </a:r>
          <a:r>
            <a:rPr lang="fr-FR" sz="2300" kern="1200" dirty="0">
              <a:solidFill>
                <a:schemeClr val="tx1"/>
              </a:solidFill>
            </a:rPr>
            <a:t>                        94%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>
              <a:solidFill>
                <a:schemeClr val="tx1"/>
              </a:solidFill>
            </a:rPr>
            <a:t>	Cancer                                       70%</a:t>
          </a:r>
        </a:p>
      </dsp:txBody>
      <dsp:txXfrm>
        <a:off x="1976209" y="1371232"/>
        <a:ext cx="7281551" cy="1246575"/>
      </dsp:txXfrm>
    </dsp:sp>
    <dsp:sp modelId="{3D6ACBD6-7974-4074-A522-C070BEAD226A}">
      <dsp:nvSpPr>
        <dsp:cNvPr id="0" name=""/>
        <dsp:cNvSpPr/>
      </dsp:nvSpPr>
      <dsp:spPr>
        <a:xfrm>
          <a:off x="124657" y="1495890"/>
          <a:ext cx="1851552" cy="997260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EB25AB-ABCD-4E27-82BD-78EB739A6416}">
      <dsp:nvSpPr>
        <dsp:cNvPr id="0" name=""/>
        <dsp:cNvSpPr/>
      </dsp:nvSpPr>
      <dsp:spPr>
        <a:xfrm>
          <a:off x="0" y="2742465"/>
          <a:ext cx="9257761" cy="1246575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b="1" kern="1200" dirty="0">
              <a:solidFill>
                <a:schemeClr val="tx1"/>
              </a:solidFill>
            </a:rPr>
            <a:t>Pénis </a:t>
          </a:r>
          <a:r>
            <a:rPr lang="fr-FR" sz="4100" kern="1200" dirty="0">
              <a:solidFill>
                <a:schemeClr val="tx1"/>
              </a:solidFill>
            </a:rPr>
            <a:t>                                </a:t>
          </a:r>
          <a:r>
            <a:rPr lang="fr-FR" sz="2800" kern="1200" dirty="0">
              <a:solidFill>
                <a:schemeClr val="tx1"/>
              </a:solidFill>
            </a:rPr>
            <a:t>48%</a:t>
          </a:r>
        </a:p>
      </dsp:txBody>
      <dsp:txXfrm>
        <a:off x="1976209" y="2742465"/>
        <a:ext cx="7281551" cy="1246575"/>
      </dsp:txXfrm>
    </dsp:sp>
    <dsp:sp modelId="{48E84117-A68C-4458-96C4-873CC5C7EF11}">
      <dsp:nvSpPr>
        <dsp:cNvPr id="0" name=""/>
        <dsp:cNvSpPr/>
      </dsp:nvSpPr>
      <dsp:spPr>
        <a:xfrm>
          <a:off x="124657" y="2867122"/>
          <a:ext cx="1851552" cy="9972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FEF3D-1873-4E02-8857-4665CC7C9BA7}" type="datetimeFigureOut">
              <a:rPr lang="en-US" smtClean="0"/>
              <a:t>5/25/25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9E740-CA90-48AA-9ED2-7414A114A3C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8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2FF0A6-B481-D14E-9EFD-690B616044C1}" type="slidenum">
              <a:rPr lang="fr-FR"/>
              <a:pPr/>
              <a:t>12</a:t>
            </a:fld>
            <a:endParaRPr lang="fr-FR"/>
          </a:p>
        </p:txBody>
      </p:sp>
      <p:sp>
        <p:nvSpPr>
          <p:cNvPr id="1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449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C4B6C-A8F4-43EC-9974-E722297397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70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More than two thirds of girls in Africa still do not get the HPV vaccine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88912D-916C-4562-A8BD-A525311CB3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31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2C4BC-BAE4-4C85-BCED-8B1289E8C6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74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5013" y="563563"/>
            <a:ext cx="5632450" cy="31686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34805-1F01-4BDA-A8CA-FCEA2B4BC8D0}" type="datetime3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 May 2025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EBCF4-26FC-4F76-8DA1-52FDDC328D4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742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emf"/><Relationship Id="rId5" Type="http://schemas.openxmlformats.org/officeDocument/2006/relationships/tags" Target="../tags/tag5.xml"/><Relationship Id="rId10" Type="http://schemas.openxmlformats.org/officeDocument/2006/relationships/oleObject" Target="../embeddings/oleObject1.bin"/><Relationship Id="rId4" Type="http://schemas.openxmlformats.org/officeDocument/2006/relationships/tags" Target="../tags/tag4.xml"/><Relationship Id="rId9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E1BD9-F409-4EF7-8237-F3D5E2CB0B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551806-4AC1-4A77-BCEC-C03DE3D1C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B9660-0AD9-444E-974C-7C2084817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0D760-6C55-4684-AE8B-F244EDCFD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1762C-BE25-45C5-BA09-D9DD55001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8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90C1A-FA68-46B1-8D6D-C9DCE7DF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EB6FCD-629D-4BCF-A076-E74413FE56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0017E-AECE-46E6-A6BD-50C209D8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E3A58-4458-4AE3-B591-6C26C27DA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5156F-50FE-4720-8636-FBC0CEE5B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59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9F9B05-7D82-48EA-801F-CA3F48155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AD148-A404-4229-B9D3-936E7AE05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FE5245-69E2-4609-B6A1-2FD1DE3D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EA0F-E244-4415-87BD-2F934D2C7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8E52-B594-4BB5-AE57-7A77F6411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07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TH: DataVis - one column text box and half page graphic on color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footer (program team name, etc.)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Presentation Title | Section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D367D-202E-4BB0-8243-51A46362D732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324600" y="0"/>
            <a:ext cx="58674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3"/>
          </p:nvPr>
        </p:nvSpPr>
        <p:spPr>
          <a:xfrm>
            <a:off x="6602819" y="881994"/>
            <a:ext cx="5332006" cy="51455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491" y="6288426"/>
            <a:ext cx="685309" cy="291104"/>
          </a:xfrm>
          <a:prstGeom prst="rect">
            <a:avLst/>
          </a:prstGeom>
        </p:spPr>
      </p:pic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837815"/>
            <a:ext cx="5105400" cy="106110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sz="3200" dirty="0">
                <a:solidFill>
                  <a:srgbClr val="F6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H1 – Arial 32 pt. red: </a:t>
            </a:r>
            <a:r>
              <a:rPr lang="en-US" dirty="0"/>
              <a:t>Data vis, half-page graphic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762000" y="2019300"/>
            <a:ext cx="5105400" cy="39243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1800"/>
              </a:spcAft>
              <a:buNone/>
              <a:defRPr sz="16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Body text – Arial 16 pt., black, 18 pt. paragraph spacing after: This is used for a smaller amount of text to accompany a data visualization. It’s intended to hold a few talking points. Aim for clear and concise. </a:t>
            </a:r>
          </a:p>
        </p:txBody>
      </p:sp>
    </p:spTree>
    <p:extLst>
      <p:ext uri="{BB962C8B-B14F-4D97-AF65-F5344CB8AC3E}">
        <p14:creationId xmlns:p14="http://schemas.microsoft.com/office/powerpoint/2010/main" val="346050646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5963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00D6D6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519011"/>
            <a:ext cx="7918704" cy="384721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u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 dirty="0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247668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E2A76-9992-4B93-8D9F-A613CDC1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D837C-59F1-4A4F-B74B-CE0368988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45296-A96B-47E4-B806-0CF16238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2412E-CD81-491F-AF13-B7B4FC88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CE824-EB21-4D2C-85E8-87FFE741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26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D6BE3-483D-4C29-90DA-C14F9658C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DEF3C-F3CC-4ED6-AEF4-EB0D8707A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3A623-E21F-424A-A0BE-6FB227816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6617C-4041-40FF-B5CB-2813AB7B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C6C6-608E-4F5B-98A2-28F77096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76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706F-005B-4636-B612-247CD928E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761F74-3D73-4EAC-90F3-6D5997BC51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0820D-45A5-4019-9755-3C50397B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3ED93-CDC5-4F5C-AC81-A3C0A52C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95E7-5CD7-4BC7-950C-8037F0CC8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C1B08-289A-48E4-9705-EC8F13EEB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00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272FF-A0CD-48F7-88BA-3A25899F6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889913-EB77-4E69-A508-05933B0DF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27D418-5631-43CC-B4F9-CEF547918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38340A-399A-4FDE-8201-BDB29B85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4B52BD-627E-4820-9C22-EA95567CD9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CC2E96-AE2C-4552-ACCD-415CF1249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834FD-EA39-4CA5-AEF1-C55C3A0D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1BE10-91CF-4647-8B97-F65C44E6F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19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A35A6-447C-4A92-80F9-0F9972F14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8D23C-18B2-4A06-90F8-729A45D39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C70DE1-9775-4B2C-AA12-C9A05595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88B3F-DC2F-4BCC-A55B-75D9ED2E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58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EB6CE9-D962-46FF-9E7A-2391CD75A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574D7-7592-45AB-8139-E18CBC913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646CC-E651-4536-8649-7C73267C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51A95-53FD-46AE-912D-9B7E7DD5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2F760-7DB1-4178-82B5-77FD32C7E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CB1E97-B616-4885-81EC-4ED6B3901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F6A400-2B76-47E4-8D34-557CD186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8225C-1BE4-49E4-97E7-F07644E2E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6A69F-1F69-4328-9CB4-CDE124A08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4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0FF0E-872D-4D7B-A68F-64A494D7A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885D58-F8AE-43A2-87D5-4437DB2F4D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4E315-0146-484D-9208-E3B3170F0C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29B0F-3FD8-4F1B-B453-A754E2997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FCACD-AC4D-498A-B630-ECB8C3EF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017543-646F-4096-A644-763DC632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8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37E470-050A-447C-A83E-00D328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1F0B7-6869-43B5-A523-84BAFB9D3B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9ED01-80BB-43BE-ABB3-B712AC475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1A856-5214-4FC5-9C87-E1F4F2F92D0D}" type="datetimeFigureOut">
              <a:rPr lang="en-US" smtClean="0"/>
              <a:t>5/25/25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F3699-513D-48BE-8434-3B7FADA16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A9D33-378C-4291-A356-E9F9A5D2F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205E-34E0-4D4E-B6CF-D546C54444F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88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7.jpeg"/><Relationship Id="rId7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publications/i/item/978924010093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hyperlink" Target="https://www.who.int/news/item/11-04-2022-one-dose-human-papillomavirus-(hpv)-vaccine-offers-solid-protection-against-cervical-cancer" TargetMode="Externa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hyperlink" Target="https://evidence.nejm.org/doi/full/10.1056/EVIDoa2100056" TargetMode="Externa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powerbi.com/view?r=eyJrIjoiNDIxZTFkZGUtMDQ1Ny00MDZkLThiZDktYWFlYTdkOGU2NDcwIiwidCI6ImY2MTBjMGI3LWJkMjQtNGIzOS04MTBiLTNkYzI4MGFmYjU5MCIsImMiOjh9" TargetMode="External"/><Relationship Id="rId3" Type="http://schemas.openxmlformats.org/officeDocument/2006/relationships/hyperlink" Target="http://www.who.int/immunization/hpv/en/" TargetMode="External"/><Relationship Id="rId7" Type="http://schemas.openxmlformats.org/officeDocument/2006/relationships/hyperlink" Target="https://www.technet-21.org/en/hpv-vaccine-introduction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39D9753E-204D-890C-0F7B-9C3A005BD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7" y="821037"/>
            <a:ext cx="10524948" cy="525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32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10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61228"/>
            <a:ext cx="1038593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rgbClr val="7030A0"/>
                </a:solidFill>
                <a:latin typeface="+mj-lt"/>
              </a:rPr>
              <a:t>Fardeau des 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881F73B-561B-E9EA-863E-A67AEE9FE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7" r="40469" b="14427"/>
          <a:stretch/>
        </p:blipFill>
        <p:spPr>
          <a:xfrm>
            <a:off x="271491" y="1259088"/>
            <a:ext cx="5485725" cy="5112915"/>
          </a:xfrm>
          <a:prstGeom prst="rect">
            <a:avLst/>
          </a:prstGeom>
        </p:spPr>
      </p:pic>
      <p:pic>
        <p:nvPicPr>
          <p:cNvPr id="7" name="Espace réservé du contenu 3">
            <a:extLst>
              <a:ext uri="{FF2B5EF4-FFF2-40B4-BE49-F238E27FC236}">
                <a16:creationId xmlns:a16="http://schemas.microsoft.com/office/drawing/2014/main" id="{AF64C51A-CEEF-8B3C-1A49-3C25F07916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197" t="14427" b="14427"/>
          <a:stretch/>
        </p:blipFill>
        <p:spPr>
          <a:xfrm>
            <a:off x="7085161" y="1163115"/>
            <a:ext cx="3760006" cy="511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11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61228"/>
            <a:ext cx="1038593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rgbClr val="7030A0"/>
                </a:solidFill>
                <a:latin typeface="+mj-lt"/>
              </a:rPr>
              <a:t>HPV et cancer du col utérin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57228864-3103-B99A-EDC0-65A410B39640}"/>
              </a:ext>
            </a:extLst>
          </p:cNvPr>
          <p:cNvSpPr txBox="1">
            <a:spLocks/>
          </p:cNvSpPr>
          <p:nvPr/>
        </p:nvSpPr>
        <p:spPr>
          <a:xfrm>
            <a:off x="685800" y="1148903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fr-FR" dirty="0">
                <a:solidFill>
                  <a:srgbClr val="FF0000"/>
                </a:solidFill>
              </a:rPr>
              <a:t>HPV condition nécessaire pour  cancer col utérin 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3AB3E3C-C072-13F9-AE65-23EDB41A0577}"/>
              </a:ext>
            </a:extLst>
          </p:cNvPr>
          <p:cNvSpPr/>
          <p:nvPr/>
        </p:nvSpPr>
        <p:spPr>
          <a:xfrm>
            <a:off x="544286" y="2024743"/>
            <a:ext cx="7552214" cy="174256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99,7% des cancers du col utérin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0F10BBCA-BE77-5839-CA6A-7C19123CF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500" y="1750030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B66DB11-0093-5967-5571-E910645A2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28" y="4112230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C280553-1A14-CE1D-4BEC-1C301E4AC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6643" y="4149316"/>
            <a:ext cx="2811084" cy="281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0879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3695700" y="2443164"/>
            <a:ext cx="4800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192881" indent="-192881">
              <a:spcBef>
                <a:spcPct val="20000"/>
              </a:spcBef>
              <a:buFontTx/>
              <a:buChar char="•"/>
            </a:pPr>
            <a:endParaRPr lang="fr-FR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3467103" y="4576466"/>
            <a:ext cx="184731" cy="248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sz="1013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FC417AA-2147-E449-97D8-6D7CEE551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56" y="138186"/>
            <a:ext cx="6195057" cy="163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36F5E63-35D7-0E48-8E0A-2EAD51D96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362" y="219502"/>
            <a:ext cx="1429643" cy="146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116F4AD-551A-5A4A-A942-6F6F7CB5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43" y="2230735"/>
            <a:ext cx="4496945" cy="2954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5A99F2A9-AC80-784A-A496-40D208B0E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69" y="2793443"/>
            <a:ext cx="6984787" cy="3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8B22D37-3313-4F47-B48D-9CDA2AD7C8E7}"/>
              </a:ext>
            </a:extLst>
          </p:cNvPr>
          <p:cNvSpPr/>
          <p:nvPr/>
        </p:nvSpPr>
        <p:spPr>
          <a:xfrm>
            <a:off x="7431883" y="4311144"/>
            <a:ext cx="688479" cy="121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17AAE90-F05D-B0F8-ACCA-71C5DFFF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1F2B2-C2EF-6343-AD73-B602F9C157F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8997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mar GAssama\Desktop\HyperSnapPortable\Snap2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7" b="14677"/>
          <a:stretch>
            <a:fillRect/>
          </a:stretch>
        </p:blipFill>
        <p:spPr>
          <a:xfrm>
            <a:off x="1524000" y="1083213"/>
            <a:ext cx="9144000" cy="5042950"/>
          </a:xfrm>
          <a:noFill/>
        </p:spPr>
      </p:pic>
      <p:sp>
        <p:nvSpPr>
          <p:cNvPr id="17412" name="ZoneTexte 7"/>
          <p:cNvSpPr txBox="1">
            <a:spLocks noChangeArrowheads="1"/>
          </p:cNvSpPr>
          <p:nvPr/>
        </p:nvSpPr>
        <p:spPr bwMode="auto">
          <a:xfrm>
            <a:off x="1524000" y="6165851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b="1" dirty="0">
                <a:solidFill>
                  <a:schemeClr val="accent2"/>
                </a:solidFill>
                <a:latin typeface="Tahoma" charset="0"/>
                <a:ea typeface="Tahoma" charset="0"/>
                <a:cs typeface="Tahoma" charset="0"/>
              </a:rPr>
              <a:t>HPV infectent les adolescentes et tuent les adultes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 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01687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3122A6CA-E170-F2EA-BAE8-C7B587DF663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F27D11-4233-15A9-4010-524BD7743BCD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Fardeau des Papillomavirus humains 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5E9680F-2DE3-5CD9-8541-7254F2F23E16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D0DFF1E-19D0-8F28-5C42-72B7170B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FB3727D-3E3D-3621-EDA2-C60D993971B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C752B79-94CD-58D8-FEFD-6D77D06D6E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3500" y="964234"/>
            <a:ext cx="10515600" cy="4351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L’histoire naturelle du cancer du col utérin est une histoire d’amour qui a mal tourné et met en jeu: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Homme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Femme</a:t>
            </a:r>
          </a:p>
          <a:p>
            <a:r>
              <a:rPr lang="fr-F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Papillomavirus humains à haut risque oncogènes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D6E04D5-FC7B-CBF5-779B-9DA214D9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3768163"/>
            <a:ext cx="3587263" cy="2539413"/>
          </a:xfrm>
          <a:prstGeom prst="rect">
            <a:avLst/>
          </a:prstGeom>
        </p:spPr>
      </p:pic>
      <p:pic>
        <p:nvPicPr>
          <p:cNvPr id="6" name="Picture 2" descr="ASSA, JEUNE FILLE DE CITÉ | ARTE Radio">
            <a:extLst>
              <a:ext uri="{FF2B5EF4-FFF2-40B4-BE49-F238E27FC236}">
                <a16:creationId xmlns:a16="http://schemas.microsoft.com/office/drawing/2014/main" id="{1BC0E89B-C380-77A7-E7E1-B54AE218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2" y="3629025"/>
            <a:ext cx="5422152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842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F2304DB5-A28E-E9F5-0848-7E30EDAFA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90" y="689401"/>
            <a:ext cx="1890210" cy="1404156"/>
          </a:xfrm>
          <a:prstGeom prst="rect">
            <a:avLst/>
          </a:prstGeom>
          <a:noFill/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8C11B3-62FA-59DC-3F4C-697D01F41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411" y="2855324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ED6CA0-2E7C-300E-B568-88607EB8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86" y="2753916"/>
            <a:ext cx="1350169" cy="135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7134D-17A5-E4A3-338B-DD48FB5E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67470" y="2721000"/>
            <a:ext cx="13430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CB5CDC-149C-F75F-7ADC-7A3057638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13689" y="948501"/>
            <a:ext cx="1300758" cy="124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A44A72D9-AB6E-FACF-C015-61D8991BF3F6}"/>
              </a:ext>
            </a:extLst>
          </p:cNvPr>
          <p:cNvCxnSpPr>
            <a:cxnSpLocks/>
          </p:cNvCxnSpPr>
          <p:nvPr/>
        </p:nvCxnSpPr>
        <p:spPr>
          <a:xfrm>
            <a:off x="2281758" y="3392096"/>
            <a:ext cx="1164074" cy="35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ABF44F-F0CC-3D9D-F624-5BB183227C5A}"/>
              </a:ext>
            </a:extLst>
          </p:cNvPr>
          <p:cNvCxnSpPr>
            <a:cxnSpLocks/>
          </p:cNvCxnSpPr>
          <p:nvPr/>
        </p:nvCxnSpPr>
        <p:spPr>
          <a:xfrm>
            <a:off x="5587933" y="3392512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01B7239A-65CF-38A0-6EA7-FE2816ECEE40}"/>
              </a:ext>
            </a:extLst>
          </p:cNvPr>
          <p:cNvCxnSpPr>
            <a:cxnSpLocks/>
          </p:cNvCxnSpPr>
          <p:nvPr/>
        </p:nvCxnSpPr>
        <p:spPr>
          <a:xfrm>
            <a:off x="8174683" y="3356024"/>
            <a:ext cx="96529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02B0AC6-FD04-4718-E835-BF2CB8176A3A}"/>
              </a:ext>
            </a:extLst>
          </p:cNvPr>
          <p:cNvCxnSpPr>
            <a:cxnSpLocks/>
          </p:cNvCxnSpPr>
          <p:nvPr/>
        </p:nvCxnSpPr>
        <p:spPr>
          <a:xfrm flipH="1">
            <a:off x="5587933" y="3629025"/>
            <a:ext cx="1055723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16EFC9B5-7C13-8C36-7781-B616163339B9}"/>
              </a:ext>
            </a:extLst>
          </p:cNvPr>
          <p:cNvSpPr txBox="1"/>
          <p:nvPr/>
        </p:nvSpPr>
        <p:spPr>
          <a:xfrm>
            <a:off x="602052" y="2309812"/>
            <a:ext cx="963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61AD03A-7C1D-5C74-17EB-04ED74D91565}"/>
              </a:ext>
            </a:extLst>
          </p:cNvPr>
          <p:cNvSpPr txBox="1"/>
          <p:nvPr/>
        </p:nvSpPr>
        <p:spPr>
          <a:xfrm>
            <a:off x="4574300" y="2301159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CIN1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E1B3E9E-2D3A-8BAB-8E71-294D3A9D0F02}"/>
              </a:ext>
            </a:extLst>
          </p:cNvPr>
          <p:cNvSpPr txBox="1"/>
          <p:nvPr/>
        </p:nvSpPr>
        <p:spPr>
          <a:xfrm>
            <a:off x="7024940" y="2309812"/>
            <a:ext cx="898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CIN 2+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99CE231C-FE8D-E29B-581F-6A8889AF07A6}"/>
              </a:ext>
            </a:extLst>
          </p:cNvPr>
          <p:cNvSpPr txBox="1"/>
          <p:nvPr/>
        </p:nvSpPr>
        <p:spPr>
          <a:xfrm>
            <a:off x="8858037" y="2301158"/>
            <a:ext cx="176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Cancer invasif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139CF9-D524-E31D-04EA-FCCEFFC2C0F2}"/>
              </a:ext>
            </a:extLst>
          </p:cNvPr>
          <p:cNvSpPr txBox="1"/>
          <p:nvPr/>
        </p:nvSpPr>
        <p:spPr>
          <a:xfrm>
            <a:off x="120581" y="5956446"/>
            <a:ext cx="1029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Histoire naturelle du cancer du col utérin adaptée selon GASSAMA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3008959-FF08-CCC6-2162-FE0CFD9B8C6F}"/>
              </a:ext>
            </a:extLst>
          </p:cNvPr>
          <p:cNvSpPr txBox="1"/>
          <p:nvPr/>
        </p:nvSpPr>
        <p:spPr>
          <a:xfrm>
            <a:off x="2335933" y="1055681"/>
            <a:ext cx="105572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dirty="0"/>
              <a:t>HPV 16, 18, 31, 33, 45, 51, 52, 58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CE49BA7E-AE56-A71F-20FB-4520CB4E5074}"/>
              </a:ext>
            </a:extLst>
          </p:cNvPr>
          <p:cNvSpPr txBox="1"/>
          <p:nvPr/>
        </p:nvSpPr>
        <p:spPr>
          <a:xfrm>
            <a:off x="517065" y="4232163"/>
            <a:ext cx="20143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500" b="1" dirty="0"/>
              <a:t>Facteurs viraux</a:t>
            </a:r>
          </a:p>
          <a:p>
            <a:r>
              <a:rPr lang="fr-FR" sz="1500" dirty="0"/>
              <a:t>- Charge virale</a:t>
            </a:r>
          </a:p>
          <a:p>
            <a:r>
              <a:rPr lang="fr-FR" sz="1500" dirty="0"/>
              <a:t>- Type de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Persistance du virus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P53, Prb</a:t>
            </a:r>
          </a:p>
          <a:p>
            <a:pPr marL="257175" indent="-257175">
              <a:buFontTx/>
              <a:buChar char="-"/>
            </a:pPr>
            <a:r>
              <a:rPr lang="fr-FR" sz="1500" dirty="0"/>
              <a:t>HIV</a:t>
            </a:r>
          </a:p>
          <a:p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D59AC65-5491-6601-4E75-2C6A828F0790}"/>
              </a:ext>
            </a:extLst>
          </p:cNvPr>
          <p:cNvSpPr txBox="1"/>
          <p:nvPr/>
        </p:nvSpPr>
        <p:spPr>
          <a:xfrm>
            <a:off x="3935064" y="4325473"/>
            <a:ext cx="37451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environnementaux et alimentaires</a:t>
            </a:r>
          </a:p>
          <a:p>
            <a:r>
              <a:rPr lang="fr-FR" sz="1500" dirty="0"/>
              <a:t>- Hydrocarbures polycliques (encens)</a:t>
            </a:r>
          </a:p>
          <a:p>
            <a:r>
              <a:rPr lang="fr-FR" sz="1500" dirty="0"/>
              <a:t>- Tabac</a:t>
            </a:r>
          </a:p>
          <a:p>
            <a:r>
              <a:rPr lang="fr-FR" sz="1500" dirty="0"/>
              <a:t>- Carences en Zinc, en Sélénium</a:t>
            </a:r>
          </a:p>
          <a:p>
            <a:endParaRPr lang="fr-FR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6CA3D05-ABEC-1230-0F5D-F9AC13E59F91}"/>
              </a:ext>
            </a:extLst>
          </p:cNvPr>
          <p:cNvSpPr txBox="1"/>
          <p:nvPr/>
        </p:nvSpPr>
        <p:spPr>
          <a:xfrm>
            <a:off x="7680176" y="4283282"/>
            <a:ext cx="298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Perturbations du microbiote vaginal</a:t>
            </a:r>
          </a:p>
          <a:p>
            <a:r>
              <a:rPr lang="fr-FR" sz="1500" dirty="0"/>
              <a:t>- Herpès Simplex Virus</a:t>
            </a:r>
          </a:p>
          <a:p>
            <a:r>
              <a:rPr lang="fr-FR" sz="1500" dirty="0"/>
              <a:t>- Chlamydiae Trachomatis</a:t>
            </a:r>
          </a:p>
          <a:p>
            <a:r>
              <a:rPr lang="fr-FR" sz="1500" dirty="0"/>
              <a:t>- Candida Albicans</a:t>
            </a:r>
          </a:p>
          <a:p>
            <a:endParaRPr lang="fr-FR" sz="1500" dirty="0"/>
          </a:p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4C329B5-4131-7967-EDF5-D6916EA33B9A}"/>
              </a:ext>
            </a:extLst>
          </p:cNvPr>
          <p:cNvSpPr txBox="1"/>
          <p:nvPr/>
        </p:nvSpPr>
        <p:spPr>
          <a:xfrm>
            <a:off x="7516505" y="581766"/>
            <a:ext cx="3314902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/>
              <a:t>Facteurs gynécologiques et obstétricaux</a:t>
            </a:r>
          </a:p>
          <a:p>
            <a:r>
              <a:rPr lang="fr-FR" sz="1500" dirty="0"/>
              <a:t>- Précocité des rapports sexuels</a:t>
            </a:r>
          </a:p>
          <a:p>
            <a:r>
              <a:rPr lang="fr-FR" sz="1500" dirty="0"/>
              <a:t>- Multpartenariat</a:t>
            </a:r>
          </a:p>
          <a:p>
            <a:r>
              <a:rPr lang="fr-FR" sz="1500" dirty="0"/>
              <a:t>- Multiparité</a:t>
            </a:r>
          </a:p>
          <a:p>
            <a:endParaRPr lang="fr-FR" dirty="0"/>
          </a:p>
        </p:txBody>
      </p:sp>
      <p:sp>
        <p:nvSpPr>
          <p:cNvPr id="33" name="Espace réservé du numéro de diapositive 32">
            <a:extLst>
              <a:ext uri="{FF2B5EF4-FFF2-40B4-BE49-F238E27FC236}">
                <a16:creationId xmlns:a16="http://schemas.microsoft.com/office/drawing/2014/main" id="{94F50130-C29B-3E1C-90CC-2E2FECDAF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943E36-012F-B248-ACD2-753A8BD42C72}" type="slidenum">
              <a:rPr lang="fr-FR" smtClean="0"/>
              <a:t>15</a:t>
            </a:fld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4C17200-13EF-D1DE-0447-45DE542E611D}"/>
              </a:ext>
            </a:extLst>
          </p:cNvPr>
          <p:cNvSpPr txBox="1"/>
          <p:nvPr/>
        </p:nvSpPr>
        <p:spPr>
          <a:xfrm>
            <a:off x="5828346" y="2934322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35%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D78282-AC32-E68B-2C1D-6B9426FE542B}"/>
              </a:ext>
            </a:extLst>
          </p:cNvPr>
          <p:cNvSpPr txBox="1"/>
          <p:nvPr/>
        </p:nvSpPr>
        <p:spPr>
          <a:xfrm>
            <a:off x="5797975" y="3701460"/>
            <a:ext cx="877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43%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89931C5-5543-4C74-DC38-0627A3596FFD}"/>
              </a:ext>
            </a:extLst>
          </p:cNvPr>
          <p:cNvSpPr txBox="1"/>
          <p:nvPr/>
        </p:nvSpPr>
        <p:spPr>
          <a:xfrm>
            <a:off x="8342592" y="291165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12% 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DAB7B25-3885-7172-9759-5E0C8D94FCF4}"/>
              </a:ext>
            </a:extLst>
          </p:cNvPr>
          <p:cNvCxnSpPr>
            <a:cxnSpLocks/>
          </p:cNvCxnSpPr>
          <p:nvPr/>
        </p:nvCxnSpPr>
        <p:spPr>
          <a:xfrm flipH="1">
            <a:off x="2150600" y="3771955"/>
            <a:ext cx="129523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3B04572D-5397-D9A2-7AED-647065E904C6}"/>
              </a:ext>
            </a:extLst>
          </p:cNvPr>
          <p:cNvSpPr txBox="1"/>
          <p:nvPr/>
        </p:nvSpPr>
        <p:spPr>
          <a:xfrm>
            <a:off x="2498102" y="2868141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30%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3B56B8-DD0C-95DA-6713-713C61367DC2}"/>
              </a:ext>
            </a:extLst>
          </p:cNvPr>
          <p:cNvSpPr txBox="1"/>
          <p:nvPr/>
        </p:nvSpPr>
        <p:spPr>
          <a:xfrm>
            <a:off x="2729070" y="3862856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70% 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7BB1FCD6-E431-52CA-FEC1-DFF5D8196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1003" y="2911656"/>
            <a:ext cx="1476643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3202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16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2" name="Picture 5" descr="img0043">
            <a:extLst>
              <a:ext uri="{FF2B5EF4-FFF2-40B4-BE49-F238E27FC236}">
                <a16:creationId xmlns:a16="http://schemas.microsoft.com/office/drawing/2014/main" id="{7AD52CF9-9F74-FE21-3166-0A959EFD4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53039" y="1628800"/>
            <a:ext cx="252028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BD731A23-48B1-51B9-4372-0994023EE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1904" y="1556792"/>
            <a:ext cx="2520280" cy="1872208"/>
          </a:xfrm>
          <a:prstGeom prst="rect">
            <a:avLst/>
          </a:prstGeom>
          <a:noFill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4C7DE18-C3C1-9C8B-87EA-25098EB94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16280" y="1700808"/>
            <a:ext cx="173434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88ECF42-4676-5DC4-587E-789FA50BD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1984" y="4472395"/>
            <a:ext cx="2082215" cy="210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4AFF672-7C2E-5E35-CC6A-CF8CD6CE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04051" y="4690622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8ADE6AF-D656-D0BB-F259-5A012893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4424" y="4624584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42B3BB21-D6F5-8D5E-B3AB-9FD939FB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58402" y="4447197"/>
            <a:ext cx="1790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696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17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033F6B-ECEA-D577-92D9-4C2A15A3C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28" y="3234680"/>
            <a:ext cx="2664296" cy="27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902A37B-3A1A-BB43-BF13-591B79AE6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629" y="3201543"/>
            <a:ext cx="2967619" cy="279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EE32E204-D5D6-992F-6775-F12D8E24D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0343" y="3189423"/>
            <a:ext cx="2967619" cy="284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C:\Users\Omar GAssama\Desktop\HyperSnapPortable\Snap83.bmp">
            <a:extLst>
              <a:ext uri="{FF2B5EF4-FFF2-40B4-BE49-F238E27FC236}">
                <a16:creationId xmlns:a16="http://schemas.microsoft.com/office/drawing/2014/main" id="{90972ACB-7516-B79B-441B-394123A7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2561" y="720745"/>
            <a:ext cx="2520280" cy="18722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6842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18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condylomes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ou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verrues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génitales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B5EF58F-B776-8015-5C59-4D58BF394BD2}"/>
              </a:ext>
            </a:extLst>
          </p:cNvPr>
          <p:cNvSpPr txBox="1"/>
          <p:nvPr/>
        </p:nvSpPr>
        <p:spPr>
          <a:xfrm>
            <a:off x="255542" y="994213"/>
            <a:ext cx="11430652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Acquisition HPV à partir du premier (et seul) partenaire masculin: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- 28,5% à 12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- 39,2% à 24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- 49.1% à 36 mois</a:t>
            </a:r>
          </a:p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 Risque acquisition HPV corrélé  nombre de partenaires antérieures du partenaire masculin</a:t>
            </a:r>
          </a:p>
          <a:p>
            <a:pPr>
              <a:buNone/>
            </a:pPr>
            <a:r>
              <a:rPr lang="da-DK" sz="1400" dirty="0" err="1"/>
              <a:t>Winer</a:t>
            </a:r>
            <a:r>
              <a:rPr lang="da-DK" sz="1400" dirty="0"/>
              <a:t> et al. J. </a:t>
            </a:r>
            <a:r>
              <a:rPr lang="da-DK" sz="1400" dirty="0" err="1"/>
              <a:t>Infectg</a:t>
            </a:r>
            <a:r>
              <a:rPr lang="da-DK" sz="1400" dirty="0"/>
              <a:t>. Dis. 2008, 197: 279-82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5690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19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40733B-04DF-937C-22EC-822948118847}"/>
              </a:ext>
            </a:extLst>
          </p:cNvPr>
          <p:cNvSpPr txBox="1"/>
          <p:nvPr/>
        </p:nvSpPr>
        <p:spPr>
          <a:xfrm>
            <a:off x="222885" y="1085850"/>
            <a:ext cx="8907372" cy="5009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- Acquisition  premières années  vie sexuelle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 - Infection multiple possible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 - Rôle  nombre  partenaires  sexuels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 - Réduction du risque (70%) par usage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systématique du préservatif (N. </a:t>
            </a:r>
            <a:r>
              <a:rPr lang="fr-FR" sz="2400" dirty="0" err="1">
                <a:latin typeface="+mj-lt"/>
              </a:rPr>
              <a:t>Engl</a:t>
            </a:r>
            <a:r>
              <a:rPr lang="fr-FR" sz="2400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J. Med 2006, 354:26456-54)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- Possibilité d’infection en l’absence de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pénétration (Am. J. </a:t>
            </a:r>
            <a:r>
              <a:rPr lang="fr-FR" sz="2400" dirty="0" err="1">
                <a:latin typeface="+mj-lt"/>
              </a:rPr>
              <a:t>Epidemiol</a:t>
            </a:r>
            <a:r>
              <a:rPr lang="fr-FR" sz="2400" dirty="0">
                <a:latin typeface="+mj-lt"/>
              </a:rPr>
              <a:t>. 2003, </a:t>
            </a:r>
          </a:p>
          <a:p>
            <a:pPr>
              <a:lnSpc>
                <a:spcPct val="150000"/>
              </a:lnSpc>
              <a:buNone/>
            </a:pPr>
            <a:r>
              <a:rPr lang="fr-FR" sz="2400" dirty="0">
                <a:latin typeface="+mj-lt"/>
              </a:rPr>
              <a:t>157: 218-226)</a:t>
            </a:r>
          </a:p>
        </p:txBody>
      </p:sp>
      <p:pic>
        <p:nvPicPr>
          <p:cNvPr id="10" name="Picture 5" descr="01501">
            <a:extLst>
              <a:ext uri="{FF2B5EF4-FFF2-40B4-BE49-F238E27FC236}">
                <a16:creationId xmlns:a16="http://schemas.microsoft.com/office/drawing/2014/main" id="{BDBC2986-C774-697F-0567-D16EBC68B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320136" y="1700809"/>
            <a:ext cx="2520280" cy="2232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img0043">
            <a:extLst>
              <a:ext uri="{FF2B5EF4-FFF2-40B4-BE49-F238E27FC236}">
                <a16:creationId xmlns:a16="http://schemas.microsoft.com/office/drawing/2014/main" id="{04AB11C1-7FF8-BEA4-49D0-4485438DC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441364" y="3685433"/>
            <a:ext cx="3162472" cy="216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42498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69351B-FA78-49BF-802B-91CE538E3F59}"/>
              </a:ext>
            </a:extLst>
          </p:cNvPr>
          <p:cNvSpPr/>
          <p:nvPr/>
        </p:nvSpPr>
        <p:spPr>
          <a:xfrm>
            <a:off x="1" y="3936274"/>
            <a:ext cx="12192000" cy="292172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F416E5A-1BD7-4A6F-89D8-6EB3155F191D}"/>
              </a:ext>
            </a:extLst>
          </p:cNvPr>
          <p:cNvSpPr txBox="1"/>
          <p:nvPr/>
        </p:nvSpPr>
        <p:spPr>
          <a:xfrm>
            <a:off x="9655627" y="6461575"/>
            <a:ext cx="2423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2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https://congres-sscpp.org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E3B480-D8F0-4564-978D-A1CD26ABD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13" y="464167"/>
            <a:ext cx="1924373" cy="192437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61E1A8D-F0CD-419A-8A44-A3B9910BF634}"/>
              </a:ext>
            </a:extLst>
          </p:cNvPr>
          <p:cNvSpPr txBox="1"/>
          <p:nvPr/>
        </p:nvSpPr>
        <p:spPr>
          <a:xfrm>
            <a:off x="81280" y="2285244"/>
            <a:ext cx="11997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200" b="1" dirty="0">
                <a:solidFill>
                  <a:srgbClr val="7030A0"/>
                </a:solidFill>
                <a:latin typeface="+mj-lt"/>
              </a:rPr>
              <a:t>Actualités sur les vaccins contre les Papillomavirus humains (HPV)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9223844-4285-41F2-9C2D-A2A1184644A3}"/>
              </a:ext>
            </a:extLst>
          </p:cNvPr>
          <p:cNvSpPr txBox="1"/>
          <p:nvPr/>
        </p:nvSpPr>
        <p:spPr>
          <a:xfrm>
            <a:off x="13855" y="4543136"/>
            <a:ext cx="1219199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000" b="1" dirty="0">
                <a:solidFill>
                  <a:schemeClr val="bg2"/>
                </a:solidFill>
                <a:latin typeface="+mj-lt"/>
              </a:rPr>
              <a:t>Pr Omar GASSAMA</a:t>
            </a:r>
          </a:p>
          <a:p>
            <a:r>
              <a:rPr lang="fr-FR" sz="1600" dirty="0">
                <a:solidFill>
                  <a:schemeClr val="bg2"/>
                </a:solidFill>
              </a:rPr>
              <a:t>Gynécologie-Obstétricien, Colposcopiste-HPV et pathologies associées</a:t>
            </a:r>
          </a:p>
          <a:p>
            <a:r>
              <a:rPr lang="fr-FR" sz="1600" dirty="0">
                <a:solidFill>
                  <a:schemeClr val="bg2"/>
                </a:solidFill>
              </a:rPr>
              <a:t>Université Cheikh Anta DIOP, Dakar, Sénégal</a:t>
            </a:r>
          </a:p>
          <a:p>
            <a:r>
              <a:rPr lang="fr-FR" sz="1600" dirty="0">
                <a:solidFill>
                  <a:schemeClr val="bg2"/>
                </a:solidFill>
              </a:rPr>
              <a:t>Clinique Gynécologique et Obstétricale, CHU Aristide LE DANTEC</a:t>
            </a:r>
          </a:p>
          <a:p>
            <a:r>
              <a:rPr lang="fr-FR" sz="1600" dirty="0">
                <a:solidFill>
                  <a:schemeClr val="bg2"/>
                </a:solidFill>
              </a:rPr>
              <a:t>Institut du Col Utérin de Dakar (ICOLDAK), Dakar, Sénégal/https://icoldak.com/</a:t>
            </a:r>
          </a:p>
          <a:p>
            <a:r>
              <a:rPr lang="fr-FR" sz="1600" b="1" dirty="0">
                <a:solidFill>
                  <a:schemeClr val="bg2"/>
                </a:solidFill>
              </a:rPr>
              <a:t>Email:</a:t>
            </a:r>
            <a:r>
              <a:rPr lang="fr-FR" sz="1600" dirty="0">
                <a:solidFill>
                  <a:schemeClr val="bg2"/>
                </a:solidFill>
              </a:rPr>
              <a:t> omar.gassama@ucad.edu.sn</a:t>
            </a:r>
          </a:p>
        </p:txBody>
      </p:sp>
      <p:pic>
        <p:nvPicPr>
          <p:cNvPr id="3" name="Picture 6" descr="age1image8424">
            <a:extLst>
              <a:ext uri="{FF2B5EF4-FFF2-40B4-BE49-F238E27FC236}">
                <a16:creationId xmlns:a16="http://schemas.microsoft.com/office/drawing/2014/main" id="{A26B0EC0-C5DD-01AB-B9D4-3EF93E90B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42" y="371577"/>
            <a:ext cx="1860826" cy="18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IPVS - International Papillomavirus Society">
            <a:extLst>
              <a:ext uri="{FF2B5EF4-FFF2-40B4-BE49-F238E27FC236}">
                <a16:creationId xmlns:a16="http://schemas.microsoft.com/office/drawing/2014/main" id="{54E4B5EB-2C01-8C18-A8DC-59C6643D9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810" y="195446"/>
            <a:ext cx="3417200" cy="1925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285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20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Papillomatose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juvénile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laryngée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C1585DB-B92A-E52B-8CA4-1CD3759A8F87}"/>
              </a:ext>
            </a:extLst>
          </p:cNvPr>
          <p:cNvSpPr txBox="1"/>
          <p:nvPr/>
        </p:nvSpPr>
        <p:spPr>
          <a:xfrm>
            <a:off x="90971" y="859051"/>
            <a:ext cx="9013371" cy="5829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</a:t>
            </a:r>
            <a:r>
              <a:rPr lang="fr-FR" sz="2800" dirty="0" err="1">
                <a:latin typeface="+mj-lt"/>
              </a:rPr>
              <a:t>Papillomatose</a:t>
            </a:r>
            <a:r>
              <a:rPr lang="fr-FR" sz="2800" dirty="0">
                <a:latin typeface="+mj-lt"/>
              </a:rPr>
              <a:t> laryngée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HPV-6, HPV-11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Bénigne mais récidivante 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Traitement décevant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Risque obstructif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Dissémination respiratoire (trachée,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bronches, poumons) rare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Enfants (2-4 ans): contamination grossesse et 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accouchement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C66207E-4D70-CC89-E2AA-FC218AB55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0177" y="1988840"/>
            <a:ext cx="23526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71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21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lésions induites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AE02AD-5AD6-0851-F55A-BEACD000731E}"/>
              </a:ext>
            </a:extLst>
          </p:cNvPr>
          <p:cNvSpPr txBox="1"/>
          <p:nvPr/>
        </p:nvSpPr>
        <p:spPr>
          <a:xfrm>
            <a:off x="137629" y="994214"/>
            <a:ext cx="9006371" cy="4536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2800" b="1" dirty="0">
                <a:solidFill>
                  <a:srgbClr val="7030A0"/>
                </a:solidFill>
                <a:latin typeface="+mj-lt"/>
              </a:rPr>
              <a:t>Cancers ORL (head and neck cancer)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- 6</a:t>
            </a:r>
            <a:r>
              <a:rPr lang="fr-FR" sz="2800" baseline="30000" dirty="0">
                <a:latin typeface="+mj-lt"/>
              </a:rPr>
              <a:t>ème</a:t>
            </a:r>
            <a:r>
              <a:rPr lang="fr-FR" sz="2800" dirty="0">
                <a:latin typeface="+mj-lt"/>
              </a:rPr>
              <a:t> cancer le plus fréquent au monde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Rôle tabac et alcool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- 25% associés à HPV</a:t>
            </a:r>
          </a:p>
          <a:p>
            <a:pPr>
              <a:lnSpc>
                <a:spcPct val="150000"/>
              </a:lnSpc>
              <a:buNone/>
            </a:pPr>
            <a:r>
              <a:rPr lang="nb-NO" sz="2800" dirty="0">
                <a:latin typeface="+mj-lt"/>
              </a:rPr>
              <a:t>- </a:t>
            </a:r>
            <a:r>
              <a:rPr lang="nb-NO" sz="2800" dirty="0" err="1">
                <a:latin typeface="+mj-lt"/>
              </a:rPr>
              <a:t>Amygdale</a:t>
            </a:r>
            <a:r>
              <a:rPr lang="nb-NO" sz="2800" dirty="0">
                <a:latin typeface="+mj-lt"/>
              </a:rPr>
              <a:t> +++ (50%- 85%) HPV-16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Cavité buccale</a:t>
            </a:r>
          </a:p>
          <a:p>
            <a:pPr>
              <a:lnSpc>
                <a:spcPct val="150000"/>
              </a:lnSpc>
              <a:buNone/>
            </a:pPr>
            <a:r>
              <a:rPr lang="fr-FR" sz="2800" dirty="0">
                <a:latin typeface="+mj-lt"/>
              </a:rPr>
              <a:t>- Larynx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4907993-4DFB-4D68-C8E1-5D8B7F7A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2648" y="758368"/>
            <a:ext cx="1872208" cy="223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AC6B5A3E-C0D3-F9A0-7C8D-45724EA1F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6517" y="2459318"/>
            <a:ext cx="2304256" cy="2162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29FD059-D3A6-0CBB-C5F7-57BA391D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797152"/>
            <a:ext cx="165618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259EBD0-5743-B607-0A1E-79B282BCE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27200" y="5202426"/>
            <a:ext cx="2304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570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22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1"/>
            <a:ext cx="10385936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HPV et autres </a:t>
            </a:r>
            <a:r>
              <a:rPr lang="id-ID" sz="4000" b="1" dirty="0" err="1">
                <a:solidFill>
                  <a:srgbClr val="7030A0"/>
                </a:solidFill>
                <a:latin typeface="+mj-lt"/>
              </a:rPr>
              <a:t>cancers</a:t>
            </a:r>
            <a:r>
              <a:rPr lang="id-ID" sz="4000" b="1" dirty="0">
                <a:solidFill>
                  <a:srgbClr val="7030A0"/>
                </a:solidFill>
                <a:latin typeface="+mj-lt"/>
              </a:rPr>
              <a:t>  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graphicFrame>
        <p:nvGraphicFramePr>
          <p:cNvPr id="2" name="Espace réservé du contenu 3">
            <a:extLst>
              <a:ext uri="{FF2B5EF4-FFF2-40B4-BE49-F238E27FC236}">
                <a16:creationId xmlns:a16="http://schemas.microsoft.com/office/drawing/2014/main" id="{967BE5B6-75F5-268A-32E0-46A9838CCCAD}"/>
              </a:ext>
            </a:extLst>
          </p:cNvPr>
          <p:cNvGraphicFramePr>
            <a:graphicFrameLocks/>
          </p:cNvGraphicFramePr>
          <p:nvPr/>
        </p:nvGraphicFramePr>
        <p:xfrm>
          <a:off x="953039" y="1600201"/>
          <a:ext cx="9257761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C0DC1F82-B3A6-F03B-38FB-495856C2014D}"/>
              </a:ext>
            </a:extLst>
          </p:cNvPr>
          <p:cNvSpPr txBox="1"/>
          <p:nvPr/>
        </p:nvSpPr>
        <p:spPr>
          <a:xfrm>
            <a:off x="3044651" y="6093296"/>
            <a:ext cx="4968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Clifford, EUROGIN 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C29C183-A246-7025-73EE-655D0230CED6}"/>
              </a:ext>
            </a:extLst>
          </p:cNvPr>
          <p:cNvSpPr txBox="1"/>
          <p:nvPr/>
        </p:nvSpPr>
        <p:spPr>
          <a:xfrm>
            <a:off x="1328057" y="3429000"/>
            <a:ext cx="133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Vagin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2C7559F6-2731-8283-5568-7A0822D900A0}"/>
              </a:ext>
            </a:extLst>
          </p:cNvPr>
          <p:cNvSpPr/>
          <p:nvPr/>
        </p:nvSpPr>
        <p:spPr>
          <a:xfrm>
            <a:off x="1153885" y="1834034"/>
            <a:ext cx="1600201" cy="640769"/>
          </a:xfrm>
          <a:prstGeom prst="roundRect">
            <a:avLst>
              <a:gd name="adj" fmla="val 10000"/>
            </a:avLst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r>
              <a:rPr lang="fr-FR" sz="2400" b="1" dirty="0">
                <a:solidFill>
                  <a:schemeClr val="tx1"/>
                </a:solidFill>
              </a:rPr>
              <a:t>Vulve</a:t>
            </a:r>
          </a:p>
        </p:txBody>
      </p:sp>
    </p:spTree>
    <p:extLst>
      <p:ext uri="{BB962C8B-B14F-4D97-AF65-F5344CB8AC3E}">
        <p14:creationId xmlns:p14="http://schemas.microsoft.com/office/powerpoint/2010/main" val="3281638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Situation dans le monde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68EDA47-85B7-4F5D-C264-710D8241D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434" y="1676400"/>
            <a:ext cx="8122937" cy="51816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AD2178-E15C-859F-C69C-ED918652F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719" y="1784342"/>
            <a:ext cx="2571608" cy="457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56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Situation dans le monde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24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D085DB6-A45B-C421-2239-4F4DD0F65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88" y="1621971"/>
            <a:ext cx="7936012" cy="5054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7157D8-065C-2A28-B2EC-07800CDC4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15" y="1939795"/>
            <a:ext cx="2917372" cy="457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953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D9BC70-CE37-4F3E-969F-222A76858DD5}"/>
              </a:ext>
            </a:extLst>
          </p:cNvPr>
          <p:cNvSpPr txBox="1"/>
          <p:nvPr/>
        </p:nvSpPr>
        <p:spPr>
          <a:xfrm>
            <a:off x="6253254" y="1756795"/>
            <a:ext cx="474753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regional programme coverage (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HPVc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180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2019-2021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5C2EBCB-1A3E-4399-989B-B5172993D5C5}"/>
              </a:ext>
            </a:extLst>
          </p:cNvPr>
          <p:cNvGraphicFramePr>
            <a:graphicFrameLocks noGrp="1"/>
          </p:cNvGraphicFramePr>
          <p:nvPr/>
        </p:nvGraphicFramePr>
        <p:xfrm>
          <a:off x="405008" y="1217615"/>
          <a:ext cx="4415912" cy="5488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2752">
                  <a:extLst>
                    <a:ext uri="{9D8B030D-6E8A-4147-A177-3AD203B41FA5}">
                      <a16:colId xmlns:a16="http://schemas.microsoft.com/office/drawing/2014/main" val="2901113565"/>
                    </a:ext>
                  </a:extLst>
                </a:gridCol>
                <a:gridCol w="1070412">
                  <a:extLst>
                    <a:ext uri="{9D8B030D-6E8A-4147-A177-3AD203B41FA5}">
                      <a16:colId xmlns:a16="http://schemas.microsoft.com/office/drawing/2014/main" val="3151918518"/>
                    </a:ext>
                  </a:extLst>
                </a:gridCol>
                <a:gridCol w="1096374">
                  <a:extLst>
                    <a:ext uri="{9D8B030D-6E8A-4147-A177-3AD203B41FA5}">
                      <a16:colId xmlns:a16="http://schemas.microsoft.com/office/drawing/2014/main" val="419686390"/>
                    </a:ext>
                  </a:extLst>
                </a:gridCol>
                <a:gridCol w="1096374">
                  <a:extLst>
                    <a:ext uri="{9D8B030D-6E8A-4147-A177-3AD203B41FA5}">
                      <a16:colId xmlns:a16="http://schemas.microsoft.com/office/drawing/2014/main" val="3913434100"/>
                    </a:ext>
                  </a:extLst>
                </a:gridCol>
              </a:tblGrid>
              <a:tr h="364369"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2284431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Global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  <a:r>
                        <a:rPr lang="en-GB" altLang="ja-JP" sz="2000" b="1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2000" b="1" i="1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810594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Region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48157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</a:t>
                      </a:r>
                      <a:r>
                        <a:rPr lang="en-GB" altLang="ja-JP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023598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54909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01173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55827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WPR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86726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Income Level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20284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HIC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59%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7331555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LMIC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52093268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 eligibility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2020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b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053326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Non-GAVI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44%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8539853"/>
                  </a:ext>
                </a:extLst>
              </a:tr>
              <a:tr h="36436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GAVI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ja-JP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  <a:endParaRPr lang="en-GB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73419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16FF5984-FD64-46F9-A202-CE6A17F93759}"/>
              </a:ext>
            </a:extLst>
          </p:cNvPr>
          <p:cNvGrpSpPr/>
          <p:nvPr/>
        </p:nvGrpSpPr>
        <p:grpSpPr>
          <a:xfrm>
            <a:off x="7371082" y="5926127"/>
            <a:ext cx="2761963" cy="338554"/>
            <a:chOff x="3718076" y="6497468"/>
            <a:chExt cx="1769421" cy="30851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6F88D12-D8FD-4F09-AF7D-ADCA93F37613}"/>
                </a:ext>
              </a:extLst>
            </p:cNvPr>
            <p:cNvGrpSpPr/>
            <p:nvPr/>
          </p:nvGrpSpPr>
          <p:grpSpPr>
            <a:xfrm>
              <a:off x="3718076" y="6497468"/>
              <a:ext cx="1207834" cy="308510"/>
              <a:chOff x="7893424" y="6313221"/>
              <a:chExt cx="1207834" cy="30851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8C8E3D-3EF8-4D39-B1F9-39690B877EEC}"/>
                  </a:ext>
                </a:extLst>
              </p:cNvPr>
              <p:cNvSpPr/>
              <p:nvPr/>
            </p:nvSpPr>
            <p:spPr>
              <a:xfrm>
                <a:off x="7893424" y="6393124"/>
                <a:ext cx="121023" cy="10180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630AD9-4F71-47D5-A010-8DB13A759768}"/>
                  </a:ext>
                </a:extLst>
              </p:cNvPr>
              <p:cNvSpPr txBox="1"/>
              <p:nvPr/>
            </p:nvSpPr>
            <p:spPr>
              <a:xfrm>
                <a:off x="8002647" y="6313221"/>
                <a:ext cx="473206" cy="3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2019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6404704-D653-4291-B776-44D0DA3E3B3F}"/>
                  </a:ext>
                </a:extLst>
              </p:cNvPr>
              <p:cNvSpPr/>
              <p:nvPr/>
            </p:nvSpPr>
            <p:spPr>
              <a:xfrm>
                <a:off x="8518829" y="6393124"/>
                <a:ext cx="121023" cy="1018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CFF0527-7CF7-4585-A97F-90D0774D5F77}"/>
                  </a:ext>
                </a:extLst>
              </p:cNvPr>
              <p:cNvSpPr txBox="1"/>
              <p:nvPr/>
            </p:nvSpPr>
            <p:spPr>
              <a:xfrm>
                <a:off x="8628052" y="6313221"/>
                <a:ext cx="473206" cy="308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2020</a:t>
                </a:r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B2D611-3961-4E3F-A98A-44766FAB6368}"/>
                </a:ext>
              </a:extLst>
            </p:cNvPr>
            <p:cNvSpPr/>
            <p:nvPr/>
          </p:nvSpPr>
          <p:spPr>
            <a:xfrm>
              <a:off x="4914110" y="6577371"/>
              <a:ext cx="121023" cy="10180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02B857-8421-4C98-8389-472C82A1036C}"/>
                </a:ext>
              </a:extLst>
            </p:cNvPr>
            <p:cNvSpPr txBox="1"/>
            <p:nvPr/>
          </p:nvSpPr>
          <p:spPr>
            <a:xfrm>
              <a:off x="5014291" y="6497468"/>
              <a:ext cx="473206" cy="3085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2021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2B50656-95CA-492A-9E4F-27996D749924}"/>
              </a:ext>
            </a:extLst>
          </p:cNvPr>
          <p:cNvSpPr txBox="1"/>
          <p:nvPr/>
        </p:nvSpPr>
        <p:spPr>
          <a:xfrm>
            <a:off x="0" y="5391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+mj-lt"/>
              </a:rPr>
              <a:t>AFR reported the strongest decline in country level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HPV programme performance during the COVID pandemic years  </a:t>
            </a:r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30D62404-8EB6-42E2-A950-AFB15DDB1F41}"/>
              </a:ext>
            </a:extLst>
          </p:cNvPr>
          <p:cNvGraphicFramePr>
            <a:graphicFrameLocks/>
          </p:cNvGraphicFramePr>
          <p:nvPr/>
        </p:nvGraphicFramePr>
        <p:xfrm>
          <a:off x="5286812" y="2691235"/>
          <a:ext cx="6680419" cy="309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55814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F293C-13EE-4E9D-A4D0-9178D7F237DB}"/>
              </a:ext>
            </a:extLst>
          </p:cNvPr>
          <p:cNvSpPr txBox="1"/>
          <p:nvPr/>
        </p:nvSpPr>
        <p:spPr>
          <a:xfrm>
            <a:off x="139644" y="24369"/>
            <a:ext cx="673331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Trend in population adjusted coverage in African 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E44AE92-D656-4984-8CD2-292D8BDF8223}"/>
              </a:ext>
            </a:extLst>
          </p:cNvPr>
          <p:cNvGraphicFramePr>
            <a:graphicFrameLocks/>
          </p:cNvGraphicFramePr>
          <p:nvPr/>
        </p:nvGraphicFramePr>
        <p:xfrm>
          <a:off x="435389" y="1275396"/>
          <a:ext cx="5601959" cy="4813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04FCD1-B3D8-4B2C-B6CD-5F8590CA06A4}"/>
              </a:ext>
            </a:extLst>
          </p:cNvPr>
          <p:cNvGraphicFramePr>
            <a:graphicFrameLocks noGrp="1"/>
          </p:cNvGraphicFramePr>
          <p:nvPr/>
        </p:nvGraphicFramePr>
        <p:xfrm>
          <a:off x="6986167" y="424070"/>
          <a:ext cx="4685233" cy="5971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880">
                  <a:extLst>
                    <a:ext uri="{9D8B030D-6E8A-4147-A177-3AD203B41FA5}">
                      <a16:colId xmlns:a16="http://schemas.microsoft.com/office/drawing/2014/main" val="1157583900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1086013118"/>
                    </a:ext>
                  </a:extLst>
                </a:gridCol>
                <a:gridCol w="1320356">
                  <a:extLst>
                    <a:ext uri="{9D8B030D-6E8A-4147-A177-3AD203B41FA5}">
                      <a16:colId xmlns:a16="http://schemas.microsoft.com/office/drawing/2014/main" val="2326469981"/>
                    </a:ext>
                  </a:extLst>
                </a:gridCol>
                <a:gridCol w="942641">
                  <a:extLst>
                    <a:ext uri="{9D8B030D-6E8A-4147-A177-3AD203B41FA5}">
                      <a16:colId xmlns:a16="http://schemas.microsoft.com/office/drawing/2014/main" val="1218096671"/>
                    </a:ext>
                  </a:extLst>
                </a:gridCol>
              </a:tblGrid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Country name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253" marR="9253" marT="925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2021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/>
                </a:tc>
                <a:extLst>
                  <a:ext uri="{0D108BD9-81ED-4DB2-BD59-A6C34878D82A}">
                    <a16:rowId xmlns:a16="http://schemas.microsoft.com/office/drawing/2014/main" val="65274887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Ethiopia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27285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Seychelles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98506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Tanzania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4276177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Mauritius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022471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Kenya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362993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Liberia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2333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Côte d'Ivoire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450900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Rwanda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3782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Uganda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61046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Gambia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936910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Malawi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1839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Senegal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664936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South Africa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020123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Zambia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12647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Zimbabwe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57957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Botswana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516634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solidFill>
                            <a:schemeClr val="bg1"/>
                          </a:solidFill>
                          <a:effectLst/>
                        </a:rPr>
                        <a:t>Cameroon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40981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Cabo Verde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666208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Sao Tomé 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Data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909645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Mozambique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3800512"/>
                  </a:ext>
                </a:extLst>
              </a:tr>
              <a:tr h="263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Mauritania</a:t>
                      </a:r>
                    </a:p>
                  </a:txBody>
                  <a:tcPr marL="9253" marR="9253" marT="9253" marB="0" anchor="b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introduced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3485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4589BB9B-C387-4B4E-AAEB-2A567BC83B37}"/>
              </a:ext>
            </a:extLst>
          </p:cNvPr>
          <p:cNvSpPr txBox="1"/>
          <p:nvPr/>
        </p:nvSpPr>
        <p:spPr>
          <a:xfrm>
            <a:off x="7515195" y="24369"/>
            <a:ext cx="381537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HPV1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coverage in 2019-21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F1F81B-35C7-48A1-9554-274D4DF9FAC7}"/>
              </a:ext>
            </a:extLst>
          </p:cNvPr>
          <p:cNvGrpSpPr/>
          <p:nvPr/>
        </p:nvGrpSpPr>
        <p:grpSpPr>
          <a:xfrm>
            <a:off x="6734075" y="6247935"/>
            <a:ext cx="2722608" cy="276999"/>
            <a:chOff x="4049692" y="6088412"/>
            <a:chExt cx="2722608" cy="27699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DE2CFE-F826-4661-9246-0B802B37CE8F}"/>
                </a:ext>
              </a:extLst>
            </p:cNvPr>
            <p:cNvSpPr/>
            <p:nvPr/>
          </p:nvSpPr>
          <p:spPr>
            <a:xfrm>
              <a:off x="4049692" y="6099777"/>
              <a:ext cx="574766" cy="246221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1540C3-F4EB-48CC-A061-8D45C8A42384}"/>
                </a:ext>
              </a:extLst>
            </p:cNvPr>
            <p:cNvSpPr txBox="1"/>
            <p:nvPr/>
          </p:nvSpPr>
          <p:spPr>
            <a:xfrm>
              <a:off x="4642486" y="6088412"/>
              <a:ext cx="21298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Limited/No impacted by COVID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4E5FE43-0D61-4A8C-ACF4-F219BC2D9B49}"/>
              </a:ext>
            </a:extLst>
          </p:cNvPr>
          <p:cNvGrpSpPr/>
          <p:nvPr/>
        </p:nvGrpSpPr>
        <p:grpSpPr>
          <a:xfrm>
            <a:off x="6720823" y="6524934"/>
            <a:ext cx="2463275" cy="276999"/>
            <a:chOff x="9456683" y="6247935"/>
            <a:chExt cx="2463275" cy="27699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12EE5E-4766-49B4-9B6C-E346055565B3}"/>
                </a:ext>
              </a:extLst>
            </p:cNvPr>
            <p:cNvSpPr/>
            <p:nvPr/>
          </p:nvSpPr>
          <p:spPr>
            <a:xfrm>
              <a:off x="9456683" y="6267348"/>
              <a:ext cx="574766" cy="24622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A544AF-5470-44CB-A8D8-84E3856B9377}"/>
                </a:ext>
              </a:extLst>
            </p:cNvPr>
            <p:cNvSpPr txBox="1"/>
            <p:nvPr/>
          </p:nvSpPr>
          <p:spPr>
            <a:xfrm>
              <a:off x="10051946" y="6247935"/>
              <a:ext cx="1868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Moderate impact of COVID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1CCE90C-9005-4E26-8C1B-2D8D6E454A04}"/>
              </a:ext>
            </a:extLst>
          </p:cNvPr>
          <p:cNvGrpSpPr/>
          <p:nvPr/>
        </p:nvGrpSpPr>
        <p:grpSpPr>
          <a:xfrm>
            <a:off x="9474711" y="6230711"/>
            <a:ext cx="2309900" cy="276999"/>
            <a:chOff x="8729494" y="6537650"/>
            <a:chExt cx="2309900" cy="276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506125-BDDD-4A45-B836-14C272C65B3A}"/>
                </a:ext>
              </a:extLst>
            </p:cNvPr>
            <p:cNvSpPr/>
            <p:nvPr/>
          </p:nvSpPr>
          <p:spPr>
            <a:xfrm>
              <a:off x="8729494" y="6549939"/>
              <a:ext cx="574766" cy="246221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1BD919D-434B-4920-80A1-5E18161EA449}"/>
                </a:ext>
              </a:extLst>
            </p:cNvPr>
            <p:cNvSpPr txBox="1"/>
            <p:nvPr/>
          </p:nvSpPr>
          <p:spPr>
            <a:xfrm>
              <a:off x="9324757" y="6537650"/>
              <a:ext cx="17146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Strong impact of COVID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D9B8A95-99EF-4CC5-897A-B7516BA67346}"/>
              </a:ext>
            </a:extLst>
          </p:cNvPr>
          <p:cNvSpPr/>
          <p:nvPr/>
        </p:nvSpPr>
        <p:spPr>
          <a:xfrm>
            <a:off x="9463880" y="6540865"/>
            <a:ext cx="574766" cy="246221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006FCF3-F933-45B7-9C0C-BBB8420D63BE}"/>
              </a:ext>
            </a:extLst>
          </p:cNvPr>
          <p:cNvSpPr txBox="1"/>
          <p:nvPr/>
        </p:nvSpPr>
        <p:spPr>
          <a:xfrm>
            <a:off x="10065367" y="6524934"/>
            <a:ext cx="215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introduction during COVID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22DAC5-42D7-49B4-A7DD-76AB6ABFE80E}"/>
              </a:ext>
            </a:extLst>
          </p:cNvPr>
          <p:cNvSpPr txBox="1"/>
          <p:nvPr/>
        </p:nvSpPr>
        <p:spPr>
          <a:xfrm>
            <a:off x="400757" y="6042944"/>
            <a:ext cx="6238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Meaning of this indicator: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“% of all girls (15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yr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in all countries in Africa that had access to and actually received the HPV vaccine”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1B60B5F-C3AC-41CC-89FE-82FA4B6CC6F1}"/>
              </a:ext>
            </a:extLst>
          </p:cNvPr>
          <p:cNvSpPr/>
          <p:nvPr/>
        </p:nvSpPr>
        <p:spPr>
          <a:xfrm>
            <a:off x="1418253" y="1502229"/>
            <a:ext cx="2407298" cy="1222310"/>
          </a:xfrm>
          <a:prstGeom prst="wedgeRoundRectCallout">
            <a:avLst>
              <a:gd name="adj1" fmla="val 126217"/>
              <a:gd name="adj2" fmla="val 5232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Regional coverage decline during covid “cushioned” by effect of new introductions </a:t>
            </a:r>
          </a:p>
        </p:txBody>
      </p:sp>
    </p:spTree>
    <p:extLst>
      <p:ext uri="{BB962C8B-B14F-4D97-AF65-F5344CB8AC3E}">
        <p14:creationId xmlns:p14="http://schemas.microsoft.com/office/powerpoint/2010/main" val="3118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23026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Vaccins disponibles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id="{4E9ACDFC-C0F1-3B2F-5BF0-F6D6145D3D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85288"/>
              </p:ext>
            </p:extLst>
          </p:nvPr>
        </p:nvGraphicFramePr>
        <p:xfrm>
          <a:off x="196827" y="1620429"/>
          <a:ext cx="11796395" cy="45586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5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01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2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70" dirty="0">
                          <a:latin typeface="Calibri"/>
                          <a:cs typeface="Calibri"/>
                        </a:rPr>
                        <a:t>Trade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Name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Cervarix</a:t>
                      </a:r>
                      <a:r>
                        <a:rPr sz="1575" b="1" spc="-15" baseline="15873" dirty="0">
                          <a:latin typeface="Calibri"/>
                          <a:cs typeface="Calibri"/>
                        </a:rPr>
                        <a:t>TM</a:t>
                      </a:r>
                      <a:endParaRPr sz="1575" baseline="15873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Gardasil®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30" dirty="0">
                          <a:latin typeface="Calibri"/>
                          <a:cs typeface="Calibri"/>
                        </a:rPr>
                        <a:t>Gardasil-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9®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Cecolin®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Walrinvax®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Cervavac®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Valency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Quadrivalent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Nonavalent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Bivalent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Quadrivalent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Manufacturer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526415" algn="just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GlaxoSmithKline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Biologicals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(GSK) Belgium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651510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30" dirty="0">
                          <a:latin typeface="Calibri"/>
                          <a:cs typeface="Calibri"/>
                        </a:rPr>
                        <a:t>Merck/MSD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USA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 marR="748030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Merck/MSD USA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83515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Xiamen</a:t>
                      </a:r>
                      <a:r>
                        <a:rPr sz="14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Innovax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Biotech</a:t>
                      </a:r>
                      <a:r>
                        <a:rPr sz="1400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Co.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(Innovax)</a:t>
                      </a:r>
                      <a:r>
                        <a:rPr sz="140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China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565785">
                        <a:lnSpc>
                          <a:spcPct val="113100"/>
                        </a:lnSpc>
                        <a:spcBef>
                          <a:spcPts val="5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Walvax Biotechnology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Co.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Limited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China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9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802005">
                        <a:lnSpc>
                          <a:spcPct val="112900"/>
                        </a:lnSpc>
                        <a:spcBef>
                          <a:spcPts val="6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Serum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Institute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of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India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(SII)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4035">
                <a:tc>
                  <a:txBody>
                    <a:bodyPr/>
                    <a:lstStyle/>
                    <a:p>
                      <a:pPr marL="90805" marR="63563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HPV</a:t>
                      </a:r>
                      <a:r>
                        <a:rPr sz="16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types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included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16/18/31/33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/45/52/58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400" spc="-10" dirty="0">
                          <a:solidFill>
                            <a:srgbClr val="4470C4"/>
                          </a:solidFill>
                          <a:latin typeface="Calibri"/>
                          <a:cs typeface="Calibri"/>
                        </a:rPr>
                        <a:t>6/11/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16/18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26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600" b="1" spc="-10" dirty="0">
                          <a:latin typeface="Calibri"/>
                          <a:cs typeface="Calibri"/>
                        </a:rPr>
                        <a:t>Presentation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219"/>
                        </a:spcBef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Two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(1.0ml)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Single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dose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vial</a:t>
                      </a:r>
                      <a:r>
                        <a:rPr sz="120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(0.5ml)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65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WHO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PQ</a:t>
                      </a:r>
                      <a:r>
                        <a:rPr sz="16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decision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2009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2021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20" dirty="0">
                          <a:latin typeface="Calibri"/>
                          <a:cs typeface="Calibri"/>
                        </a:rPr>
                        <a:t>2024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b="1" spc="-6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dirty="0">
                          <a:latin typeface="Calibri"/>
                          <a:cs typeface="Calibri"/>
                        </a:rPr>
                        <a:t>be</a:t>
                      </a:r>
                      <a:r>
                        <a:rPr sz="14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submitted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41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6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HIC/UMIC</a:t>
                      </a:r>
                      <a:r>
                        <a:rPr sz="1600" b="1" spc="-10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$11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(Median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$33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(Median,2022)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$88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(Median,2022)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4.90 (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UMIC)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Price</a:t>
                      </a:r>
                      <a:r>
                        <a:rPr sz="14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 dirty="0">
                          <a:latin typeface="Calibri"/>
                          <a:cs typeface="Calibri"/>
                        </a:rPr>
                        <a:t>Gavi/UNICEF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$5.18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$4.50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0" dirty="0">
                          <a:latin typeface="Calibri"/>
                          <a:cs typeface="Calibri"/>
                        </a:rPr>
                        <a:t>$2.90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--</a:t>
                      </a:r>
                      <a:r>
                        <a:rPr sz="1400" spc="-50" dirty="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9780">
                <a:tc>
                  <a:txBody>
                    <a:bodyPr/>
                    <a:lstStyle/>
                    <a:p>
                      <a:pPr marL="90805" marR="214629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160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16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on</a:t>
                      </a:r>
                      <a:r>
                        <a:rPr sz="16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10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1600" b="1" spc="-20" dirty="0">
                          <a:latin typeface="Calibri"/>
                          <a:cs typeface="Calibri"/>
                        </a:rPr>
                        <a:t>dose </a:t>
                      </a:r>
                      <a:r>
                        <a:rPr sz="1600" b="1" dirty="0">
                          <a:latin typeface="Calibri"/>
                          <a:cs typeface="Calibri"/>
                        </a:rPr>
                        <a:t>efficacy</a:t>
                      </a:r>
                      <a:r>
                        <a:rPr sz="16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006FC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1600" spc="-25" dirty="0">
                          <a:latin typeface="Calibri"/>
                          <a:cs typeface="Calibri"/>
                        </a:rPr>
                        <a:t>Yes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spc="-25" dirty="0">
                          <a:latin typeface="Calibri"/>
                          <a:cs typeface="Calibri"/>
                        </a:rPr>
                        <a:t>Yes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2075" marR="401320">
                        <a:lnSpc>
                          <a:spcPct val="112900"/>
                        </a:lnSpc>
                        <a:spcBef>
                          <a:spcPts val="285"/>
                        </a:spcBef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Efficacy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though Immunobridging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61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E1EFD9"/>
                    </a:solidFill>
                  </a:tcPr>
                </a:tc>
                <a:tc>
                  <a:txBody>
                    <a:bodyPr/>
                    <a:lstStyle/>
                    <a:p>
                      <a:pPr marL="13335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being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planned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DAE2F3"/>
                    </a:solidFill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Study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underway</a:t>
                      </a:r>
                      <a:endParaRPr sz="1400" dirty="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2" name="object 9">
            <a:extLst>
              <a:ext uri="{FF2B5EF4-FFF2-40B4-BE49-F238E27FC236}">
                <a16:creationId xmlns:a16="http://schemas.microsoft.com/office/drawing/2014/main" id="{81DB1708-E9A3-28A6-1945-E40D51768F61}"/>
              </a:ext>
            </a:extLst>
          </p:cNvPr>
          <p:cNvSpPr txBox="1"/>
          <p:nvPr/>
        </p:nvSpPr>
        <p:spPr>
          <a:xfrm>
            <a:off x="1820780" y="6417310"/>
            <a:ext cx="98323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*</a:t>
            </a:r>
            <a:r>
              <a:rPr sz="16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WHO</a:t>
            </a:r>
            <a:r>
              <a:rPr sz="1600" spc="-3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MI4A</a:t>
            </a:r>
            <a:r>
              <a:rPr sz="1600" spc="-4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Global</a:t>
            </a:r>
            <a:r>
              <a:rPr sz="1600" spc="-5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HPV</a:t>
            </a:r>
            <a:r>
              <a:rPr sz="16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market</a:t>
            </a:r>
            <a:r>
              <a:rPr sz="1600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study</a:t>
            </a:r>
            <a:r>
              <a:rPr sz="1600" spc="-4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2022</a:t>
            </a:r>
            <a:r>
              <a:rPr sz="1600" spc="29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6FC0"/>
                </a:solidFill>
                <a:latin typeface="Calibri"/>
                <a:cs typeface="Calibri"/>
              </a:rPr>
              <a:t>**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Considerations</a:t>
            </a:r>
            <a:r>
              <a:rPr sz="16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for</a:t>
            </a:r>
            <a:r>
              <a:rPr sz="16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human</a:t>
            </a:r>
            <a:r>
              <a:rPr sz="1600" u="sng" spc="-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papillomavirus</a:t>
            </a:r>
            <a:r>
              <a:rPr sz="1600" u="sng" spc="-6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(HPV)</a:t>
            </a:r>
            <a:r>
              <a:rPr sz="16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vaccine</a:t>
            </a:r>
            <a:r>
              <a:rPr sz="1600" u="sng" spc="-4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product</a:t>
            </a:r>
            <a:r>
              <a:rPr sz="1600" u="sng" spc="-3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 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choice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559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Lieux d’</a:t>
            </a:r>
            <a:r>
              <a:rPr lang="fr-FR" sz="2800" b="1" dirty="0" err="1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admnistration</a:t>
            </a:r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 des vaccins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Ecoles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Etablissements de santé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Communautés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Pharmacies</a:t>
            </a:r>
          </a:p>
          <a:p>
            <a:pPr algn="just">
              <a:lnSpc>
                <a:spcPct val="15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Médecins généralistes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4AE62A-766C-11CF-44AA-9E1B60F83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606" y="1415614"/>
            <a:ext cx="7067394" cy="40267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0C3259D-6AD3-36E4-3C0B-4DA0543577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971" y="5573486"/>
            <a:ext cx="7772400" cy="113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70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867835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Cibles des vaccins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29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31BC7D1-7DB2-C7DD-F455-72106F826A80}"/>
              </a:ext>
            </a:extLst>
          </p:cNvPr>
          <p:cNvSpPr txBox="1"/>
          <p:nvPr/>
        </p:nvSpPr>
        <p:spPr>
          <a:xfrm>
            <a:off x="297007" y="1850570"/>
            <a:ext cx="719236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+mj-lt"/>
              </a:rPr>
              <a:t>-</a:t>
            </a:r>
            <a:r>
              <a:rPr lang="fr-FR" sz="2800" dirty="0">
                <a:latin typeface="+mj-lt"/>
              </a:rPr>
              <a:t> </a:t>
            </a:r>
            <a:r>
              <a:rPr lang="fr-FR" sz="2800" b="1" dirty="0">
                <a:solidFill>
                  <a:srgbClr val="C00000"/>
                </a:solidFill>
                <a:latin typeface="+mj-lt"/>
              </a:rPr>
              <a:t>Entre 9 et 14 ans révolus</a:t>
            </a:r>
          </a:p>
          <a:p>
            <a:r>
              <a:rPr lang="fr-FR" sz="2800" dirty="0">
                <a:latin typeface="+mj-lt"/>
              </a:rPr>
              <a:t>2 doses espacées de 6 mois</a:t>
            </a:r>
          </a:p>
          <a:p>
            <a:endParaRPr lang="fr-FR" sz="2800" dirty="0">
              <a:latin typeface="+mj-lt"/>
            </a:endParaRPr>
          </a:p>
          <a:p>
            <a:r>
              <a:rPr lang="fr-FR" sz="2800" b="1" dirty="0">
                <a:solidFill>
                  <a:srgbClr val="C00000"/>
                </a:solidFill>
                <a:latin typeface="+mj-lt"/>
              </a:rPr>
              <a:t>- Entre 15 et 26 ans révolus </a:t>
            </a:r>
          </a:p>
          <a:p>
            <a:r>
              <a:rPr lang="fr-FR" sz="2800" dirty="0">
                <a:latin typeface="+mj-lt"/>
              </a:rPr>
              <a:t>3 doses selon le schéma </a:t>
            </a:r>
          </a:p>
          <a:p>
            <a:r>
              <a:rPr lang="fr-FR" sz="2800" dirty="0">
                <a:latin typeface="+mj-lt"/>
              </a:rPr>
              <a:t>0-1-6 mois</a:t>
            </a:r>
          </a:p>
          <a:p>
            <a:r>
              <a:rPr lang="fr-FR" sz="2800" dirty="0">
                <a:latin typeface="+mj-lt"/>
              </a:rPr>
              <a:t>0-2-6 mois</a:t>
            </a:r>
          </a:p>
          <a:p>
            <a:r>
              <a:rPr lang="fr-FR" sz="2800" dirty="0">
                <a:latin typeface="+mj-lt"/>
              </a:rPr>
              <a:t>- </a:t>
            </a:r>
            <a:r>
              <a:rPr lang="fr-FR" sz="2800" b="1" dirty="0">
                <a:solidFill>
                  <a:srgbClr val="002060"/>
                </a:solidFill>
                <a:latin typeface="+mj-lt"/>
              </a:rPr>
              <a:t>Vaccins non interchangeables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7B17041-A16B-8BE4-E209-CB05E69888A1}"/>
              </a:ext>
            </a:extLst>
          </p:cNvPr>
          <p:cNvSpPr txBox="1">
            <a:spLocks noChangeArrowheads="1"/>
          </p:cNvSpPr>
          <p:nvPr/>
        </p:nvSpPr>
        <p:spPr>
          <a:xfrm>
            <a:off x="245113" y="5719850"/>
            <a:ext cx="11615737" cy="111091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numCol="1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Réunion du SAGE ‘Groupe Expert </a:t>
            </a:r>
            <a:r>
              <a:rPr lang="en-US" sz="2400" b="1" dirty="0" err="1">
                <a:solidFill>
                  <a:srgbClr val="0054FC"/>
                </a:solidFill>
                <a:latin typeface="+mn-lt"/>
                <a:cs typeface="Arial Narrow" charset="0"/>
              </a:rPr>
              <a:t>en</a:t>
            </a:r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 Vaccination de L’OMS’ </a:t>
            </a:r>
          </a:p>
          <a:p>
            <a:r>
              <a:rPr lang="en-US" sz="2400" b="1" dirty="0">
                <a:solidFill>
                  <a:srgbClr val="0054FC"/>
                </a:solidFill>
                <a:latin typeface="+mn-lt"/>
                <a:cs typeface="Arial Narrow" charset="0"/>
              </a:rPr>
              <a:t>du 4 au 7 Avril 2022 :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une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dose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donne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une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bonne protection</a:t>
            </a:r>
          </a:p>
          <a:p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= 2 </a:t>
            </a:r>
            <a:r>
              <a:rPr lang="en-US" sz="2400" b="1" dirty="0" err="1">
                <a:solidFill>
                  <a:srgbClr val="FF0000"/>
                </a:solidFill>
                <a:latin typeface="+mn-lt"/>
                <a:cs typeface="Arial Narrow" charset="0"/>
              </a:rPr>
              <a:t>ou</a:t>
            </a:r>
            <a:r>
              <a:rPr lang="en-US" sz="2400" b="1" dirty="0">
                <a:solidFill>
                  <a:srgbClr val="FF0000"/>
                </a:solidFill>
                <a:latin typeface="+mn-lt"/>
                <a:cs typeface="Arial Narrow" charset="0"/>
              </a:rPr>
              <a:t> 3 doses </a:t>
            </a:r>
            <a:endParaRPr lang="en-US" sz="2400" b="1" dirty="0">
              <a:solidFill>
                <a:srgbClr val="0054FC"/>
              </a:solidFill>
              <a:latin typeface="+mn-lt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84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63" y="171450"/>
            <a:ext cx="658800" cy="586801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4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7030A0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5C74FCE-67F3-40E5-8E00-405A2EB291D1}"/>
              </a:ext>
            </a:extLst>
          </p:cNvPr>
          <p:cNvSpPr txBox="1"/>
          <p:nvPr/>
        </p:nvSpPr>
        <p:spPr>
          <a:xfrm>
            <a:off x="994112" y="-17680"/>
            <a:ext cx="9788549" cy="6771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4400" b="1" dirty="0">
                <a:solidFill>
                  <a:srgbClr val="7030A0"/>
                </a:solidFill>
                <a:latin typeface="+mj-lt"/>
              </a:rPr>
              <a:t>Conflit d’</a:t>
            </a:r>
            <a:r>
              <a:rPr lang="fr-FR" sz="4400" b="1" dirty="0" err="1">
                <a:solidFill>
                  <a:srgbClr val="7030A0"/>
                </a:solidFill>
                <a:latin typeface="+mj-lt"/>
              </a:rPr>
              <a:t>interêt</a:t>
            </a:r>
            <a:endParaRPr lang="id-ID" sz="4400" b="1" dirty="0">
              <a:solidFill>
                <a:srgbClr val="7030A0"/>
              </a:solidFill>
              <a:latin typeface="+mj-lt"/>
            </a:endParaRPr>
          </a:p>
        </p:txBody>
      </p:sp>
      <p:grpSp>
        <p:nvGrpSpPr>
          <p:cNvPr id="75" name="Group 8">
            <a:extLst>
              <a:ext uri="{FF2B5EF4-FFF2-40B4-BE49-F238E27FC236}">
                <a16:creationId xmlns:a16="http://schemas.microsoft.com/office/drawing/2014/main" id="{73AE0947-B1D6-4857-B7BF-D9451BEB3F57}"/>
              </a:ext>
            </a:extLst>
          </p:cNvPr>
          <p:cNvGrpSpPr/>
          <p:nvPr/>
        </p:nvGrpSpPr>
        <p:grpSpPr>
          <a:xfrm>
            <a:off x="399462" y="307384"/>
            <a:ext cx="382447" cy="331736"/>
            <a:chOff x="304800" y="822325"/>
            <a:chExt cx="287338" cy="249238"/>
          </a:xfrm>
          <a:solidFill>
            <a:schemeClr val="bg1"/>
          </a:solidFill>
        </p:grpSpPr>
        <p:sp>
          <p:nvSpPr>
            <p:cNvPr id="76" name="Freeform 23">
              <a:extLst>
                <a:ext uri="{FF2B5EF4-FFF2-40B4-BE49-F238E27FC236}">
                  <a16:creationId xmlns:a16="http://schemas.microsoft.com/office/drawing/2014/main" id="{E0535675-4ABA-46E8-AFDE-E01B2A33D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3375" y="957263"/>
              <a:ext cx="76200" cy="57150"/>
            </a:xfrm>
            <a:custGeom>
              <a:avLst/>
              <a:gdLst>
                <a:gd name="T0" fmla="*/ 211 w 241"/>
                <a:gd name="T1" fmla="*/ 151 h 181"/>
                <a:gd name="T2" fmla="*/ 30 w 241"/>
                <a:gd name="T3" fmla="*/ 151 h 181"/>
                <a:gd name="T4" fmla="*/ 30 w 241"/>
                <a:gd name="T5" fmla="*/ 30 h 181"/>
                <a:gd name="T6" fmla="*/ 211 w 241"/>
                <a:gd name="T7" fmla="*/ 30 h 181"/>
                <a:gd name="T8" fmla="*/ 211 w 241"/>
                <a:gd name="T9" fmla="*/ 151 h 181"/>
                <a:gd name="T10" fmla="*/ 226 w 241"/>
                <a:gd name="T11" fmla="*/ 0 h 181"/>
                <a:gd name="T12" fmla="*/ 15 w 241"/>
                <a:gd name="T13" fmla="*/ 0 h 181"/>
                <a:gd name="T14" fmla="*/ 12 w 241"/>
                <a:gd name="T15" fmla="*/ 0 h 181"/>
                <a:gd name="T16" fmla="*/ 9 w 241"/>
                <a:gd name="T17" fmla="*/ 1 h 181"/>
                <a:gd name="T18" fmla="*/ 7 w 241"/>
                <a:gd name="T19" fmla="*/ 2 h 181"/>
                <a:gd name="T20" fmla="*/ 4 w 241"/>
                <a:gd name="T21" fmla="*/ 4 h 181"/>
                <a:gd name="T22" fmla="*/ 2 w 241"/>
                <a:gd name="T23" fmla="*/ 6 h 181"/>
                <a:gd name="T24" fmla="*/ 1 w 241"/>
                <a:gd name="T25" fmla="*/ 8 h 181"/>
                <a:gd name="T26" fmla="*/ 0 w 241"/>
                <a:gd name="T27" fmla="*/ 12 h 181"/>
                <a:gd name="T28" fmla="*/ 0 w 241"/>
                <a:gd name="T29" fmla="*/ 15 h 181"/>
                <a:gd name="T30" fmla="*/ 0 w 241"/>
                <a:gd name="T31" fmla="*/ 166 h 181"/>
                <a:gd name="T32" fmla="*/ 0 w 241"/>
                <a:gd name="T33" fmla="*/ 169 h 181"/>
                <a:gd name="T34" fmla="*/ 1 w 241"/>
                <a:gd name="T35" fmla="*/ 171 h 181"/>
                <a:gd name="T36" fmla="*/ 2 w 241"/>
                <a:gd name="T37" fmla="*/ 175 h 181"/>
                <a:gd name="T38" fmla="*/ 4 w 241"/>
                <a:gd name="T39" fmla="*/ 177 h 181"/>
                <a:gd name="T40" fmla="*/ 7 w 241"/>
                <a:gd name="T41" fmla="*/ 179 h 181"/>
                <a:gd name="T42" fmla="*/ 9 w 241"/>
                <a:gd name="T43" fmla="*/ 180 h 181"/>
                <a:gd name="T44" fmla="*/ 12 w 241"/>
                <a:gd name="T45" fmla="*/ 181 h 181"/>
                <a:gd name="T46" fmla="*/ 15 w 241"/>
                <a:gd name="T47" fmla="*/ 181 h 181"/>
                <a:gd name="T48" fmla="*/ 226 w 241"/>
                <a:gd name="T49" fmla="*/ 181 h 181"/>
                <a:gd name="T50" fmla="*/ 230 w 241"/>
                <a:gd name="T51" fmla="*/ 181 h 181"/>
                <a:gd name="T52" fmla="*/ 233 w 241"/>
                <a:gd name="T53" fmla="*/ 180 h 181"/>
                <a:gd name="T54" fmla="*/ 235 w 241"/>
                <a:gd name="T55" fmla="*/ 178 h 181"/>
                <a:gd name="T56" fmla="*/ 237 w 241"/>
                <a:gd name="T57" fmla="*/ 177 h 181"/>
                <a:gd name="T58" fmla="*/ 239 w 241"/>
                <a:gd name="T59" fmla="*/ 175 h 181"/>
                <a:gd name="T60" fmla="*/ 240 w 241"/>
                <a:gd name="T61" fmla="*/ 171 h 181"/>
                <a:gd name="T62" fmla="*/ 241 w 241"/>
                <a:gd name="T63" fmla="*/ 169 h 181"/>
                <a:gd name="T64" fmla="*/ 241 w 241"/>
                <a:gd name="T65" fmla="*/ 166 h 181"/>
                <a:gd name="T66" fmla="*/ 241 w 241"/>
                <a:gd name="T67" fmla="*/ 15 h 181"/>
                <a:gd name="T68" fmla="*/ 241 w 241"/>
                <a:gd name="T69" fmla="*/ 12 h 181"/>
                <a:gd name="T70" fmla="*/ 240 w 241"/>
                <a:gd name="T71" fmla="*/ 8 h 181"/>
                <a:gd name="T72" fmla="*/ 239 w 241"/>
                <a:gd name="T73" fmla="*/ 6 h 181"/>
                <a:gd name="T74" fmla="*/ 237 w 241"/>
                <a:gd name="T75" fmla="*/ 4 h 181"/>
                <a:gd name="T76" fmla="*/ 235 w 241"/>
                <a:gd name="T77" fmla="*/ 2 h 181"/>
                <a:gd name="T78" fmla="*/ 233 w 241"/>
                <a:gd name="T79" fmla="*/ 1 h 181"/>
                <a:gd name="T80" fmla="*/ 230 w 241"/>
                <a:gd name="T81" fmla="*/ 0 h 181"/>
                <a:gd name="T82" fmla="*/ 226 w 241"/>
                <a:gd name="T8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1" h="181">
                  <a:moveTo>
                    <a:pt x="211" y="151"/>
                  </a:moveTo>
                  <a:lnTo>
                    <a:pt x="30" y="151"/>
                  </a:lnTo>
                  <a:lnTo>
                    <a:pt x="30" y="30"/>
                  </a:lnTo>
                  <a:lnTo>
                    <a:pt x="211" y="30"/>
                  </a:lnTo>
                  <a:lnTo>
                    <a:pt x="211" y="151"/>
                  </a:lnTo>
                  <a:close/>
                  <a:moveTo>
                    <a:pt x="22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1"/>
                  </a:lnTo>
                  <a:lnTo>
                    <a:pt x="2" y="175"/>
                  </a:lnTo>
                  <a:lnTo>
                    <a:pt x="4" y="177"/>
                  </a:lnTo>
                  <a:lnTo>
                    <a:pt x="7" y="179"/>
                  </a:lnTo>
                  <a:lnTo>
                    <a:pt x="9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226" y="181"/>
                  </a:lnTo>
                  <a:lnTo>
                    <a:pt x="230" y="181"/>
                  </a:lnTo>
                  <a:lnTo>
                    <a:pt x="233" y="180"/>
                  </a:lnTo>
                  <a:lnTo>
                    <a:pt x="235" y="178"/>
                  </a:lnTo>
                  <a:lnTo>
                    <a:pt x="237" y="177"/>
                  </a:lnTo>
                  <a:lnTo>
                    <a:pt x="239" y="175"/>
                  </a:lnTo>
                  <a:lnTo>
                    <a:pt x="240" y="171"/>
                  </a:lnTo>
                  <a:lnTo>
                    <a:pt x="241" y="169"/>
                  </a:lnTo>
                  <a:lnTo>
                    <a:pt x="241" y="166"/>
                  </a:lnTo>
                  <a:lnTo>
                    <a:pt x="241" y="15"/>
                  </a:lnTo>
                  <a:lnTo>
                    <a:pt x="241" y="12"/>
                  </a:lnTo>
                  <a:lnTo>
                    <a:pt x="240" y="8"/>
                  </a:lnTo>
                  <a:lnTo>
                    <a:pt x="239" y="6"/>
                  </a:lnTo>
                  <a:lnTo>
                    <a:pt x="237" y="4"/>
                  </a:lnTo>
                  <a:lnTo>
                    <a:pt x="235" y="2"/>
                  </a:lnTo>
                  <a:lnTo>
                    <a:pt x="233" y="1"/>
                  </a:lnTo>
                  <a:lnTo>
                    <a:pt x="230" y="0"/>
                  </a:lnTo>
                  <a:lnTo>
                    <a:pt x="2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24">
              <a:extLst>
                <a:ext uri="{FF2B5EF4-FFF2-40B4-BE49-F238E27FC236}">
                  <a16:creationId xmlns:a16="http://schemas.microsoft.com/office/drawing/2014/main" id="{CEEB0FD6-E119-4C54-A33D-7DCAF786A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575" y="841375"/>
              <a:ext cx="77788" cy="57150"/>
            </a:xfrm>
            <a:custGeom>
              <a:avLst/>
              <a:gdLst>
                <a:gd name="T0" fmla="*/ 213 w 243"/>
                <a:gd name="T1" fmla="*/ 152 h 182"/>
                <a:gd name="T2" fmla="*/ 32 w 243"/>
                <a:gd name="T3" fmla="*/ 152 h 182"/>
                <a:gd name="T4" fmla="*/ 32 w 243"/>
                <a:gd name="T5" fmla="*/ 30 h 182"/>
                <a:gd name="T6" fmla="*/ 213 w 243"/>
                <a:gd name="T7" fmla="*/ 30 h 182"/>
                <a:gd name="T8" fmla="*/ 213 w 243"/>
                <a:gd name="T9" fmla="*/ 152 h 182"/>
                <a:gd name="T10" fmla="*/ 228 w 243"/>
                <a:gd name="T11" fmla="*/ 0 h 182"/>
                <a:gd name="T12" fmla="*/ 15 w 243"/>
                <a:gd name="T13" fmla="*/ 0 h 182"/>
                <a:gd name="T14" fmla="*/ 13 w 243"/>
                <a:gd name="T15" fmla="*/ 0 h 182"/>
                <a:gd name="T16" fmla="*/ 10 w 243"/>
                <a:gd name="T17" fmla="*/ 1 h 182"/>
                <a:gd name="T18" fmla="*/ 8 w 243"/>
                <a:gd name="T19" fmla="*/ 3 h 182"/>
                <a:gd name="T20" fmla="*/ 6 w 243"/>
                <a:gd name="T21" fmla="*/ 5 h 182"/>
                <a:gd name="T22" fmla="*/ 4 w 243"/>
                <a:gd name="T23" fmla="*/ 7 h 182"/>
                <a:gd name="T24" fmla="*/ 2 w 243"/>
                <a:gd name="T25" fmla="*/ 10 h 182"/>
                <a:gd name="T26" fmla="*/ 2 w 243"/>
                <a:gd name="T27" fmla="*/ 12 h 182"/>
                <a:gd name="T28" fmla="*/ 0 w 243"/>
                <a:gd name="T29" fmla="*/ 15 h 182"/>
                <a:gd name="T30" fmla="*/ 0 w 243"/>
                <a:gd name="T31" fmla="*/ 167 h 182"/>
                <a:gd name="T32" fmla="*/ 2 w 243"/>
                <a:gd name="T33" fmla="*/ 170 h 182"/>
                <a:gd name="T34" fmla="*/ 2 w 243"/>
                <a:gd name="T35" fmla="*/ 173 h 182"/>
                <a:gd name="T36" fmla="*/ 4 w 243"/>
                <a:gd name="T37" fmla="*/ 175 h 182"/>
                <a:gd name="T38" fmla="*/ 6 w 243"/>
                <a:gd name="T39" fmla="*/ 177 h 182"/>
                <a:gd name="T40" fmla="*/ 8 w 243"/>
                <a:gd name="T41" fmla="*/ 179 h 182"/>
                <a:gd name="T42" fmla="*/ 10 w 243"/>
                <a:gd name="T43" fmla="*/ 180 h 182"/>
                <a:gd name="T44" fmla="*/ 13 w 243"/>
                <a:gd name="T45" fmla="*/ 182 h 182"/>
                <a:gd name="T46" fmla="*/ 15 w 243"/>
                <a:gd name="T47" fmla="*/ 182 h 182"/>
                <a:gd name="T48" fmla="*/ 228 w 243"/>
                <a:gd name="T49" fmla="*/ 182 h 182"/>
                <a:gd name="T50" fmla="*/ 231 w 243"/>
                <a:gd name="T51" fmla="*/ 182 h 182"/>
                <a:gd name="T52" fmla="*/ 233 w 243"/>
                <a:gd name="T53" fmla="*/ 180 h 182"/>
                <a:gd name="T54" fmla="*/ 236 w 243"/>
                <a:gd name="T55" fmla="*/ 179 h 182"/>
                <a:gd name="T56" fmla="*/ 239 w 243"/>
                <a:gd name="T57" fmla="*/ 177 h 182"/>
                <a:gd name="T58" fmla="*/ 241 w 243"/>
                <a:gd name="T59" fmla="*/ 175 h 182"/>
                <a:gd name="T60" fmla="*/ 242 w 243"/>
                <a:gd name="T61" fmla="*/ 173 h 182"/>
                <a:gd name="T62" fmla="*/ 243 w 243"/>
                <a:gd name="T63" fmla="*/ 170 h 182"/>
                <a:gd name="T64" fmla="*/ 243 w 243"/>
                <a:gd name="T65" fmla="*/ 167 h 182"/>
                <a:gd name="T66" fmla="*/ 243 w 243"/>
                <a:gd name="T67" fmla="*/ 15 h 182"/>
                <a:gd name="T68" fmla="*/ 243 w 243"/>
                <a:gd name="T69" fmla="*/ 12 h 182"/>
                <a:gd name="T70" fmla="*/ 242 w 243"/>
                <a:gd name="T71" fmla="*/ 10 h 182"/>
                <a:gd name="T72" fmla="*/ 241 w 243"/>
                <a:gd name="T73" fmla="*/ 7 h 182"/>
                <a:gd name="T74" fmla="*/ 239 w 243"/>
                <a:gd name="T75" fmla="*/ 5 h 182"/>
                <a:gd name="T76" fmla="*/ 236 w 243"/>
                <a:gd name="T77" fmla="*/ 4 h 182"/>
                <a:gd name="T78" fmla="*/ 233 w 243"/>
                <a:gd name="T79" fmla="*/ 1 h 182"/>
                <a:gd name="T80" fmla="*/ 231 w 243"/>
                <a:gd name="T81" fmla="*/ 0 h 182"/>
                <a:gd name="T82" fmla="*/ 228 w 243"/>
                <a:gd name="T83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3" h="182">
                  <a:moveTo>
                    <a:pt x="213" y="152"/>
                  </a:moveTo>
                  <a:lnTo>
                    <a:pt x="32" y="152"/>
                  </a:lnTo>
                  <a:lnTo>
                    <a:pt x="32" y="30"/>
                  </a:lnTo>
                  <a:lnTo>
                    <a:pt x="213" y="30"/>
                  </a:lnTo>
                  <a:lnTo>
                    <a:pt x="213" y="152"/>
                  </a:lnTo>
                  <a:close/>
                  <a:moveTo>
                    <a:pt x="228" y="0"/>
                  </a:moveTo>
                  <a:lnTo>
                    <a:pt x="15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7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0" y="167"/>
                  </a:lnTo>
                  <a:lnTo>
                    <a:pt x="2" y="170"/>
                  </a:lnTo>
                  <a:lnTo>
                    <a:pt x="2" y="173"/>
                  </a:lnTo>
                  <a:lnTo>
                    <a:pt x="4" y="175"/>
                  </a:lnTo>
                  <a:lnTo>
                    <a:pt x="6" y="177"/>
                  </a:lnTo>
                  <a:lnTo>
                    <a:pt x="8" y="179"/>
                  </a:lnTo>
                  <a:lnTo>
                    <a:pt x="10" y="180"/>
                  </a:lnTo>
                  <a:lnTo>
                    <a:pt x="13" y="182"/>
                  </a:lnTo>
                  <a:lnTo>
                    <a:pt x="15" y="182"/>
                  </a:lnTo>
                  <a:lnTo>
                    <a:pt x="228" y="182"/>
                  </a:lnTo>
                  <a:lnTo>
                    <a:pt x="231" y="182"/>
                  </a:lnTo>
                  <a:lnTo>
                    <a:pt x="233" y="180"/>
                  </a:lnTo>
                  <a:lnTo>
                    <a:pt x="236" y="179"/>
                  </a:lnTo>
                  <a:lnTo>
                    <a:pt x="239" y="177"/>
                  </a:lnTo>
                  <a:lnTo>
                    <a:pt x="241" y="175"/>
                  </a:lnTo>
                  <a:lnTo>
                    <a:pt x="242" y="173"/>
                  </a:lnTo>
                  <a:lnTo>
                    <a:pt x="243" y="170"/>
                  </a:lnTo>
                  <a:lnTo>
                    <a:pt x="243" y="167"/>
                  </a:lnTo>
                  <a:lnTo>
                    <a:pt x="243" y="15"/>
                  </a:lnTo>
                  <a:lnTo>
                    <a:pt x="243" y="12"/>
                  </a:lnTo>
                  <a:lnTo>
                    <a:pt x="242" y="10"/>
                  </a:lnTo>
                  <a:lnTo>
                    <a:pt x="241" y="7"/>
                  </a:lnTo>
                  <a:lnTo>
                    <a:pt x="239" y="5"/>
                  </a:lnTo>
                  <a:lnTo>
                    <a:pt x="236" y="4"/>
                  </a:lnTo>
                  <a:lnTo>
                    <a:pt x="233" y="1"/>
                  </a:lnTo>
                  <a:lnTo>
                    <a:pt x="231" y="0"/>
                  </a:lnTo>
                  <a:lnTo>
                    <a:pt x="22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5">
              <a:extLst>
                <a:ext uri="{FF2B5EF4-FFF2-40B4-BE49-F238E27FC236}">
                  <a16:creationId xmlns:a16="http://schemas.microsoft.com/office/drawing/2014/main" id="{47737AF5-A63F-4CBD-8077-6A4A13DFA6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800" y="822325"/>
              <a:ext cx="287338" cy="249238"/>
            </a:xfrm>
            <a:custGeom>
              <a:avLst/>
              <a:gdLst>
                <a:gd name="T0" fmla="*/ 517 w 907"/>
                <a:gd name="T1" fmla="*/ 684 h 786"/>
                <a:gd name="T2" fmla="*/ 538 w 907"/>
                <a:gd name="T3" fmla="*/ 666 h 786"/>
                <a:gd name="T4" fmla="*/ 864 w 907"/>
                <a:gd name="T5" fmla="*/ 670 h 786"/>
                <a:gd name="T6" fmla="*/ 877 w 907"/>
                <a:gd name="T7" fmla="*/ 696 h 786"/>
                <a:gd name="T8" fmla="*/ 550 w 907"/>
                <a:gd name="T9" fmla="*/ 407 h 786"/>
                <a:gd name="T10" fmla="*/ 575 w 907"/>
                <a:gd name="T11" fmla="*/ 393 h 786"/>
                <a:gd name="T12" fmla="*/ 839 w 907"/>
                <a:gd name="T13" fmla="*/ 402 h 786"/>
                <a:gd name="T14" fmla="*/ 847 w 907"/>
                <a:gd name="T15" fmla="*/ 635 h 786"/>
                <a:gd name="T16" fmla="*/ 375 w 907"/>
                <a:gd name="T17" fmla="*/ 381 h 786"/>
                <a:gd name="T18" fmla="*/ 341 w 907"/>
                <a:gd name="T19" fmla="*/ 364 h 786"/>
                <a:gd name="T20" fmla="*/ 275 w 907"/>
                <a:gd name="T21" fmla="*/ 321 h 786"/>
                <a:gd name="T22" fmla="*/ 296 w 907"/>
                <a:gd name="T23" fmla="*/ 303 h 786"/>
                <a:gd name="T24" fmla="*/ 622 w 907"/>
                <a:gd name="T25" fmla="*/ 308 h 786"/>
                <a:gd name="T26" fmla="*/ 636 w 907"/>
                <a:gd name="T27" fmla="*/ 333 h 786"/>
                <a:gd name="T28" fmla="*/ 551 w 907"/>
                <a:gd name="T29" fmla="*/ 368 h 786"/>
                <a:gd name="T30" fmla="*/ 523 w 907"/>
                <a:gd name="T31" fmla="*/ 393 h 786"/>
                <a:gd name="T32" fmla="*/ 63 w 907"/>
                <a:gd name="T33" fmla="*/ 412 h 786"/>
                <a:gd name="T34" fmla="*/ 85 w 907"/>
                <a:gd name="T35" fmla="*/ 394 h 786"/>
                <a:gd name="T36" fmla="*/ 350 w 907"/>
                <a:gd name="T37" fmla="*/ 398 h 786"/>
                <a:gd name="T38" fmla="*/ 364 w 907"/>
                <a:gd name="T39" fmla="*/ 424 h 786"/>
                <a:gd name="T40" fmla="*/ 30 w 907"/>
                <a:gd name="T41" fmla="*/ 696 h 786"/>
                <a:gd name="T42" fmla="*/ 44 w 907"/>
                <a:gd name="T43" fmla="*/ 670 h 786"/>
                <a:gd name="T44" fmla="*/ 369 w 907"/>
                <a:gd name="T45" fmla="*/ 666 h 786"/>
                <a:gd name="T46" fmla="*/ 391 w 907"/>
                <a:gd name="T47" fmla="*/ 684 h 786"/>
                <a:gd name="T48" fmla="*/ 304 w 907"/>
                <a:gd name="T49" fmla="*/ 54 h 786"/>
                <a:gd name="T50" fmla="*/ 321 w 907"/>
                <a:gd name="T51" fmla="*/ 33 h 786"/>
                <a:gd name="T52" fmla="*/ 587 w 907"/>
                <a:gd name="T53" fmla="*/ 33 h 786"/>
                <a:gd name="T54" fmla="*/ 605 w 907"/>
                <a:gd name="T55" fmla="*/ 54 h 786"/>
                <a:gd name="T56" fmla="*/ 877 w 907"/>
                <a:gd name="T57" fmla="*/ 644 h 786"/>
                <a:gd name="T58" fmla="*/ 873 w 907"/>
                <a:gd name="T59" fmla="*/ 400 h 786"/>
                <a:gd name="T60" fmla="*/ 856 w 907"/>
                <a:gd name="T61" fmla="*/ 377 h 786"/>
                <a:gd name="T62" fmla="*/ 829 w 907"/>
                <a:gd name="T63" fmla="*/ 364 h 786"/>
                <a:gd name="T64" fmla="*/ 665 w 907"/>
                <a:gd name="T65" fmla="*/ 324 h 786"/>
                <a:gd name="T66" fmla="*/ 648 w 907"/>
                <a:gd name="T67" fmla="*/ 290 h 786"/>
                <a:gd name="T68" fmla="*/ 634 w 907"/>
                <a:gd name="T69" fmla="*/ 49 h 786"/>
                <a:gd name="T70" fmla="*/ 622 w 907"/>
                <a:gd name="T71" fmla="*/ 22 h 786"/>
                <a:gd name="T72" fmla="*/ 598 w 907"/>
                <a:gd name="T73" fmla="*/ 5 h 786"/>
                <a:gd name="T74" fmla="*/ 332 w 907"/>
                <a:gd name="T75" fmla="*/ 0 h 786"/>
                <a:gd name="T76" fmla="*/ 304 w 907"/>
                <a:gd name="T77" fmla="*/ 7 h 786"/>
                <a:gd name="T78" fmla="*/ 283 w 907"/>
                <a:gd name="T79" fmla="*/ 27 h 786"/>
                <a:gd name="T80" fmla="*/ 272 w 907"/>
                <a:gd name="T81" fmla="*/ 54 h 786"/>
                <a:gd name="T82" fmla="*/ 255 w 907"/>
                <a:gd name="T83" fmla="*/ 296 h 786"/>
                <a:gd name="T84" fmla="*/ 242 w 907"/>
                <a:gd name="T85" fmla="*/ 333 h 786"/>
                <a:gd name="T86" fmla="*/ 73 w 907"/>
                <a:gd name="T87" fmla="*/ 366 h 786"/>
                <a:gd name="T88" fmla="*/ 48 w 907"/>
                <a:gd name="T89" fmla="*/ 381 h 786"/>
                <a:gd name="T90" fmla="*/ 33 w 907"/>
                <a:gd name="T91" fmla="*/ 406 h 786"/>
                <a:gd name="T92" fmla="*/ 24 w 907"/>
                <a:gd name="T93" fmla="*/ 648 h 786"/>
                <a:gd name="T94" fmla="*/ 2 w 907"/>
                <a:gd name="T95" fmla="*/ 680 h 786"/>
                <a:gd name="T96" fmla="*/ 1 w 907"/>
                <a:gd name="T97" fmla="*/ 778 h 786"/>
                <a:gd name="T98" fmla="*/ 12 w 907"/>
                <a:gd name="T99" fmla="*/ 786 h 786"/>
                <a:gd name="T100" fmla="*/ 417 w 907"/>
                <a:gd name="T101" fmla="*/ 784 h 786"/>
                <a:gd name="T102" fmla="*/ 424 w 907"/>
                <a:gd name="T103" fmla="*/ 771 h 786"/>
                <a:gd name="T104" fmla="*/ 415 w 907"/>
                <a:gd name="T105" fmla="*/ 665 h 786"/>
                <a:gd name="T106" fmla="*/ 394 w 907"/>
                <a:gd name="T107" fmla="*/ 424 h 786"/>
                <a:gd name="T108" fmla="*/ 497 w 907"/>
                <a:gd name="T109" fmla="*/ 659 h 786"/>
                <a:gd name="T110" fmla="*/ 484 w 907"/>
                <a:gd name="T111" fmla="*/ 696 h 786"/>
                <a:gd name="T112" fmla="*/ 489 w 907"/>
                <a:gd name="T113" fmla="*/ 782 h 786"/>
                <a:gd name="T114" fmla="*/ 892 w 907"/>
                <a:gd name="T115" fmla="*/ 786 h 786"/>
                <a:gd name="T116" fmla="*/ 905 w 907"/>
                <a:gd name="T117" fmla="*/ 780 h 786"/>
                <a:gd name="T118" fmla="*/ 907 w 907"/>
                <a:gd name="T119" fmla="*/ 688 h 786"/>
                <a:gd name="T120" fmla="*/ 890 w 907"/>
                <a:gd name="T121" fmla="*/ 653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7" h="786">
                  <a:moveTo>
                    <a:pt x="877" y="756"/>
                  </a:moveTo>
                  <a:lnTo>
                    <a:pt x="515" y="756"/>
                  </a:lnTo>
                  <a:lnTo>
                    <a:pt x="515" y="696"/>
                  </a:lnTo>
                  <a:lnTo>
                    <a:pt x="515" y="690"/>
                  </a:lnTo>
                  <a:lnTo>
                    <a:pt x="517" y="684"/>
                  </a:lnTo>
                  <a:lnTo>
                    <a:pt x="520" y="679"/>
                  </a:lnTo>
                  <a:lnTo>
                    <a:pt x="523" y="675"/>
                  </a:lnTo>
                  <a:lnTo>
                    <a:pt x="528" y="670"/>
                  </a:lnTo>
                  <a:lnTo>
                    <a:pt x="533" y="668"/>
                  </a:lnTo>
                  <a:lnTo>
                    <a:pt x="538" y="666"/>
                  </a:lnTo>
                  <a:lnTo>
                    <a:pt x="545" y="665"/>
                  </a:lnTo>
                  <a:lnTo>
                    <a:pt x="847" y="665"/>
                  </a:lnTo>
                  <a:lnTo>
                    <a:pt x="854" y="666"/>
                  </a:lnTo>
                  <a:lnTo>
                    <a:pt x="859" y="668"/>
                  </a:lnTo>
                  <a:lnTo>
                    <a:pt x="864" y="670"/>
                  </a:lnTo>
                  <a:lnTo>
                    <a:pt x="869" y="675"/>
                  </a:lnTo>
                  <a:lnTo>
                    <a:pt x="872" y="679"/>
                  </a:lnTo>
                  <a:lnTo>
                    <a:pt x="875" y="684"/>
                  </a:lnTo>
                  <a:lnTo>
                    <a:pt x="877" y="690"/>
                  </a:lnTo>
                  <a:lnTo>
                    <a:pt x="877" y="696"/>
                  </a:lnTo>
                  <a:lnTo>
                    <a:pt x="877" y="756"/>
                  </a:lnTo>
                  <a:close/>
                  <a:moveTo>
                    <a:pt x="545" y="424"/>
                  </a:moveTo>
                  <a:lnTo>
                    <a:pt x="545" y="417"/>
                  </a:lnTo>
                  <a:lnTo>
                    <a:pt x="547" y="412"/>
                  </a:lnTo>
                  <a:lnTo>
                    <a:pt x="550" y="407"/>
                  </a:lnTo>
                  <a:lnTo>
                    <a:pt x="553" y="402"/>
                  </a:lnTo>
                  <a:lnTo>
                    <a:pt x="558" y="398"/>
                  </a:lnTo>
                  <a:lnTo>
                    <a:pt x="563" y="396"/>
                  </a:lnTo>
                  <a:lnTo>
                    <a:pt x="568" y="394"/>
                  </a:lnTo>
                  <a:lnTo>
                    <a:pt x="575" y="393"/>
                  </a:lnTo>
                  <a:lnTo>
                    <a:pt x="817" y="393"/>
                  </a:lnTo>
                  <a:lnTo>
                    <a:pt x="823" y="394"/>
                  </a:lnTo>
                  <a:lnTo>
                    <a:pt x="829" y="396"/>
                  </a:lnTo>
                  <a:lnTo>
                    <a:pt x="834" y="398"/>
                  </a:lnTo>
                  <a:lnTo>
                    <a:pt x="839" y="402"/>
                  </a:lnTo>
                  <a:lnTo>
                    <a:pt x="842" y="407"/>
                  </a:lnTo>
                  <a:lnTo>
                    <a:pt x="845" y="412"/>
                  </a:lnTo>
                  <a:lnTo>
                    <a:pt x="846" y="417"/>
                  </a:lnTo>
                  <a:lnTo>
                    <a:pt x="847" y="424"/>
                  </a:lnTo>
                  <a:lnTo>
                    <a:pt x="847" y="635"/>
                  </a:lnTo>
                  <a:lnTo>
                    <a:pt x="545" y="635"/>
                  </a:lnTo>
                  <a:lnTo>
                    <a:pt x="545" y="424"/>
                  </a:lnTo>
                  <a:close/>
                  <a:moveTo>
                    <a:pt x="385" y="393"/>
                  </a:moveTo>
                  <a:lnTo>
                    <a:pt x="381" y="386"/>
                  </a:lnTo>
                  <a:lnTo>
                    <a:pt x="375" y="381"/>
                  </a:lnTo>
                  <a:lnTo>
                    <a:pt x="370" y="376"/>
                  </a:lnTo>
                  <a:lnTo>
                    <a:pt x="364" y="371"/>
                  </a:lnTo>
                  <a:lnTo>
                    <a:pt x="356" y="368"/>
                  </a:lnTo>
                  <a:lnTo>
                    <a:pt x="349" y="365"/>
                  </a:lnTo>
                  <a:lnTo>
                    <a:pt x="341" y="364"/>
                  </a:lnTo>
                  <a:lnTo>
                    <a:pt x="332" y="363"/>
                  </a:lnTo>
                  <a:lnTo>
                    <a:pt x="272" y="363"/>
                  </a:lnTo>
                  <a:lnTo>
                    <a:pt x="272" y="333"/>
                  </a:lnTo>
                  <a:lnTo>
                    <a:pt x="273" y="326"/>
                  </a:lnTo>
                  <a:lnTo>
                    <a:pt x="275" y="321"/>
                  </a:lnTo>
                  <a:lnTo>
                    <a:pt x="278" y="316"/>
                  </a:lnTo>
                  <a:lnTo>
                    <a:pt x="281" y="311"/>
                  </a:lnTo>
                  <a:lnTo>
                    <a:pt x="285" y="308"/>
                  </a:lnTo>
                  <a:lnTo>
                    <a:pt x="291" y="305"/>
                  </a:lnTo>
                  <a:lnTo>
                    <a:pt x="296" y="303"/>
                  </a:lnTo>
                  <a:lnTo>
                    <a:pt x="302" y="303"/>
                  </a:lnTo>
                  <a:lnTo>
                    <a:pt x="605" y="303"/>
                  </a:lnTo>
                  <a:lnTo>
                    <a:pt x="611" y="303"/>
                  </a:lnTo>
                  <a:lnTo>
                    <a:pt x="617" y="305"/>
                  </a:lnTo>
                  <a:lnTo>
                    <a:pt x="622" y="308"/>
                  </a:lnTo>
                  <a:lnTo>
                    <a:pt x="626" y="311"/>
                  </a:lnTo>
                  <a:lnTo>
                    <a:pt x="631" y="316"/>
                  </a:lnTo>
                  <a:lnTo>
                    <a:pt x="633" y="321"/>
                  </a:lnTo>
                  <a:lnTo>
                    <a:pt x="635" y="326"/>
                  </a:lnTo>
                  <a:lnTo>
                    <a:pt x="636" y="333"/>
                  </a:lnTo>
                  <a:lnTo>
                    <a:pt x="636" y="363"/>
                  </a:lnTo>
                  <a:lnTo>
                    <a:pt x="575" y="363"/>
                  </a:lnTo>
                  <a:lnTo>
                    <a:pt x="566" y="364"/>
                  </a:lnTo>
                  <a:lnTo>
                    <a:pt x="559" y="365"/>
                  </a:lnTo>
                  <a:lnTo>
                    <a:pt x="551" y="368"/>
                  </a:lnTo>
                  <a:lnTo>
                    <a:pt x="545" y="371"/>
                  </a:lnTo>
                  <a:lnTo>
                    <a:pt x="538" y="376"/>
                  </a:lnTo>
                  <a:lnTo>
                    <a:pt x="532" y="381"/>
                  </a:lnTo>
                  <a:lnTo>
                    <a:pt x="528" y="386"/>
                  </a:lnTo>
                  <a:lnTo>
                    <a:pt x="523" y="393"/>
                  </a:lnTo>
                  <a:lnTo>
                    <a:pt x="385" y="393"/>
                  </a:lnTo>
                  <a:close/>
                  <a:moveTo>
                    <a:pt x="60" y="635"/>
                  </a:moveTo>
                  <a:lnTo>
                    <a:pt x="60" y="424"/>
                  </a:lnTo>
                  <a:lnTo>
                    <a:pt x="61" y="417"/>
                  </a:lnTo>
                  <a:lnTo>
                    <a:pt x="63" y="412"/>
                  </a:lnTo>
                  <a:lnTo>
                    <a:pt x="65" y="407"/>
                  </a:lnTo>
                  <a:lnTo>
                    <a:pt x="70" y="402"/>
                  </a:lnTo>
                  <a:lnTo>
                    <a:pt x="74" y="398"/>
                  </a:lnTo>
                  <a:lnTo>
                    <a:pt x="79" y="396"/>
                  </a:lnTo>
                  <a:lnTo>
                    <a:pt x="85" y="394"/>
                  </a:lnTo>
                  <a:lnTo>
                    <a:pt x="91" y="393"/>
                  </a:lnTo>
                  <a:lnTo>
                    <a:pt x="332" y="393"/>
                  </a:lnTo>
                  <a:lnTo>
                    <a:pt x="339" y="394"/>
                  </a:lnTo>
                  <a:lnTo>
                    <a:pt x="344" y="396"/>
                  </a:lnTo>
                  <a:lnTo>
                    <a:pt x="350" y="398"/>
                  </a:lnTo>
                  <a:lnTo>
                    <a:pt x="354" y="402"/>
                  </a:lnTo>
                  <a:lnTo>
                    <a:pt x="358" y="407"/>
                  </a:lnTo>
                  <a:lnTo>
                    <a:pt x="360" y="412"/>
                  </a:lnTo>
                  <a:lnTo>
                    <a:pt x="363" y="417"/>
                  </a:lnTo>
                  <a:lnTo>
                    <a:pt x="364" y="424"/>
                  </a:lnTo>
                  <a:lnTo>
                    <a:pt x="364" y="635"/>
                  </a:lnTo>
                  <a:lnTo>
                    <a:pt x="60" y="635"/>
                  </a:lnTo>
                  <a:close/>
                  <a:moveTo>
                    <a:pt x="394" y="756"/>
                  </a:moveTo>
                  <a:lnTo>
                    <a:pt x="30" y="756"/>
                  </a:lnTo>
                  <a:lnTo>
                    <a:pt x="30" y="696"/>
                  </a:lnTo>
                  <a:lnTo>
                    <a:pt x="31" y="690"/>
                  </a:lnTo>
                  <a:lnTo>
                    <a:pt x="32" y="684"/>
                  </a:lnTo>
                  <a:lnTo>
                    <a:pt x="35" y="679"/>
                  </a:lnTo>
                  <a:lnTo>
                    <a:pt x="40" y="675"/>
                  </a:lnTo>
                  <a:lnTo>
                    <a:pt x="44" y="670"/>
                  </a:lnTo>
                  <a:lnTo>
                    <a:pt x="48" y="668"/>
                  </a:lnTo>
                  <a:lnTo>
                    <a:pt x="55" y="666"/>
                  </a:lnTo>
                  <a:lnTo>
                    <a:pt x="60" y="665"/>
                  </a:lnTo>
                  <a:lnTo>
                    <a:pt x="364" y="665"/>
                  </a:lnTo>
                  <a:lnTo>
                    <a:pt x="369" y="666"/>
                  </a:lnTo>
                  <a:lnTo>
                    <a:pt x="375" y="668"/>
                  </a:lnTo>
                  <a:lnTo>
                    <a:pt x="380" y="670"/>
                  </a:lnTo>
                  <a:lnTo>
                    <a:pt x="385" y="675"/>
                  </a:lnTo>
                  <a:lnTo>
                    <a:pt x="388" y="679"/>
                  </a:lnTo>
                  <a:lnTo>
                    <a:pt x="391" y="684"/>
                  </a:lnTo>
                  <a:lnTo>
                    <a:pt x="393" y="690"/>
                  </a:lnTo>
                  <a:lnTo>
                    <a:pt x="394" y="696"/>
                  </a:lnTo>
                  <a:lnTo>
                    <a:pt x="394" y="756"/>
                  </a:lnTo>
                  <a:close/>
                  <a:moveTo>
                    <a:pt x="302" y="60"/>
                  </a:moveTo>
                  <a:lnTo>
                    <a:pt x="304" y="54"/>
                  </a:lnTo>
                  <a:lnTo>
                    <a:pt x="305" y="49"/>
                  </a:lnTo>
                  <a:lnTo>
                    <a:pt x="308" y="43"/>
                  </a:lnTo>
                  <a:lnTo>
                    <a:pt x="311" y="39"/>
                  </a:lnTo>
                  <a:lnTo>
                    <a:pt x="316" y="36"/>
                  </a:lnTo>
                  <a:lnTo>
                    <a:pt x="321" y="33"/>
                  </a:lnTo>
                  <a:lnTo>
                    <a:pt x="327" y="30"/>
                  </a:lnTo>
                  <a:lnTo>
                    <a:pt x="332" y="30"/>
                  </a:lnTo>
                  <a:lnTo>
                    <a:pt x="575" y="30"/>
                  </a:lnTo>
                  <a:lnTo>
                    <a:pt x="581" y="30"/>
                  </a:lnTo>
                  <a:lnTo>
                    <a:pt x="587" y="33"/>
                  </a:lnTo>
                  <a:lnTo>
                    <a:pt x="592" y="36"/>
                  </a:lnTo>
                  <a:lnTo>
                    <a:pt x="596" y="39"/>
                  </a:lnTo>
                  <a:lnTo>
                    <a:pt x="600" y="43"/>
                  </a:lnTo>
                  <a:lnTo>
                    <a:pt x="603" y="49"/>
                  </a:lnTo>
                  <a:lnTo>
                    <a:pt x="605" y="54"/>
                  </a:lnTo>
                  <a:lnTo>
                    <a:pt x="605" y="60"/>
                  </a:lnTo>
                  <a:lnTo>
                    <a:pt x="605" y="273"/>
                  </a:lnTo>
                  <a:lnTo>
                    <a:pt x="302" y="273"/>
                  </a:lnTo>
                  <a:lnTo>
                    <a:pt x="302" y="60"/>
                  </a:lnTo>
                  <a:close/>
                  <a:moveTo>
                    <a:pt x="877" y="644"/>
                  </a:moveTo>
                  <a:lnTo>
                    <a:pt x="877" y="424"/>
                  </a:lnTo>
                  <a:lnTo>
                    <a:pt x="877" y="417"/>
                  </a:lnTo>
                  <a:lnTo>
                    <a:pt x="876" y="411"/>
                  </a:lnTo>
                  <a:lnTo>
                    <a:pt x="875" y="406"/>
                  </a:lnTo>
                  <a:lnTo>
                    <a:pt x="873" y="400"/>
                  </a:lnTo>
                  <a:lnTo>
                    <a:pt x="870" y="395"/>
                  </a:lnTo>
                  <a:lnTo>
                    <a:pt x="868" y="389"/>
                  </a:lnTo>
                  <a:lnTo>
                    <a:pt x="863" y="385"/>
                  </a:lnTo>
                  <a:lnTo>
                    <a:pt x="860" y="381"/>
                  </a:lnTo>
                  <a:lnTo>
                    <a:pt x="856" y="377"/>
                  </a:lnTo>
                  <a:lnTo>
                    <a:pt x="850" y="373"/>
                  </a:lnTo>
                  <a:lnTo>
                    <a:pt x="846" y="370"/>
                  </a:lnTo>
                  <a:lnTo>
                    <a:pt x="841" y="368"/>
                  </a:lnTo>
                  <a:lnTo>
                    <a:pt x="835" y="366"/>
                  </a:lnTo>
                  <a:lnTo>
                    <a:pt x="829" y="364"/>
                  </a:lnTo>
                  <a:lnTo>
                    <a:pt x="824" y="364"/>
                  </a:lnTo>
                  <a:lnTo>
                    <a:pt x="817" y="363"/>
                  </a:lnTo>
                  <a:lnTo>
                    <a:pt x="666" y="363"/>
                  </a:lnTo>
                  <a:lnTo>
                    <a:pt x="666" y="333"/>
                  </a:lnTo>
                  <a:lnTo>
                    <a:pt x="665" y="324"/>
                  </a:lnTo>
                  <a:lnTo>
                    <a:pt x="664" y="317"/>
                  </a:lnTo>
                  <a:lnTo>
                    <a:pt x="661" y="309"/>
                  </a:lnTo>
                  <a:lnTo>
                    <a:pt x="657" y="303"/>
                  </a:lnTo>
                  <a:lnTo>
                    <a:pt x="653" y="296"/>
                  </a:lnTo>
                  <a:lnTo>
                    <a:pt x="648" y="290"/>
                  </a:lnTo>
                  <a:lnTo>
                    <a:pt x="642" y="284"/>
                  </a:lnTo>
                  <a:lnTo>
                    <a:pt x="636" y="280"/>
                  </a:lnTo>
                  <a:lnTo>
                    <a:pt x="636" y="60"/>
                  </a:lnTo>
                  <a:lnTo>
                    <a:pt x="635" y="54"/>
                  </a:lnTo>
                  <a:lnTo>
                    <a:pt x="634" y="49"/>
                  </a:lnTo>
                  <a:lnTo>
                    <a:pt x="633" y="42"/>
                  </a:lnTo>
                  <a:lnTo>
                    <a:pt x="631" y="37"/>
                  </a:lnTo>
                  <a:lnTo>
                    <a:pt x="628" y="31"/>
                  </a:lnTo>
                  <a:lnTo>
                    <a:pt x="625" y="27"/>
                  </a:lnTo>
                  <a:lnTo>
                    <a:pt x="622" y="22"/>
                  </a:lnTo>
                  <a:lnTo>
                    <a:pt x="618" y="18"/>
                  </a:lnTo>
                  <a:lnTo>
                    <a:pt x="613" y="14"/>
                  </a:lnTo>
                  <a:lnTo>
                    <a:pt x="609" y="10"/>
                  </a:lnTo>
                  <a:lnTo>
                    <a:pt x="604" y="7"/>
                  </a:lnTo>
                  <a:lnTo>
                    <a:pt x="598" y="5"/>
                  </a:lnTo>
                  <a:lnTo>
                    <a:pt x="593" y="3"/>
                  </a:lnTo>
                  <a:lnTo>
                    <a:pt x="587" y="1"/>
                  </a:lnTo>
                  <a:lnTo>
                    <a:pt x="581" y="0"/>
                  </a:lnTo>
                  <a:lnTo>
                    <a:pt x="575" y="0"/>
                  </a:lnTo>
                  <a:lnTo>
                    <a:pt x="332" y="0"/>
                  </a:lnTo>
                  <a:lnTo>
                    <a:pt x="327" y="0"/>
                  </a:lnTo>
                  <a:lnTo>
                    <a:pt x="321" y="1"/>
                  </a:lnTo>
                  <a:lnTo>
                    <a:pt x="315" y="3"/>
                  </a:lnTo>
                  <a:lnTo>
                    <a:pt x="309" y="5"/>
                  </a:lnTo>
                  <a:lnTo>
                    <a:pt x="304" y="7"/>
                  </a:lnTo>
                  <a:lnTo>
                    <a:pt x="299" y="10"/>
                  </a:lnTo>
                  <a:lnTo>
                    <a:pt x="294" y="14"/>
                  </a:lnTo>
                  <a:lnTo>
                    <a:pt x="290" y="18"/>
                  </a:lnTo>
                  <a:lnTo>
                    <a:pt x="286" y="22"/>
                  </a:lnTo>
                  <a:lnTo>
                    <a:pt x="283" y="27"/>
                  </a:lnTo>
                  <a:lnTo>
                    <a:pt x="280" y="31"/>
                  </a:lnTo>
                  <a:lnTo>
                    <a:pt x="277" y="37"/>
                  </a:lnTo>
                  <a:lnTo>
                    <a:pt x="275" y="42"/>
                  </a:lnTo>
                  <a:lnTo>
                    <a:pt x="273" y="49"/>
                  </a:lnTo>
                  <a:lnTo>
                    <a:pt x="272" y="54"/>
                  </a:lnTo>
                  <a:lnTo>
                    <a:pt x="272" y="60"/>
                  </a:lnTo>
                  <a:lnTo>
                    <a:pt x="272" y="280"/>
                  </a:lnTo>
                  <a:lnTo>
                    <a:pt x="266" y="284"/>
                  </a:lnTo>
                  <a:lnTo>
                    <a:pt x="260" y="290"/>
                  </a:lnTo>
                  <a:lnTo>
                    <a:pt x="255" y="296"/>
                  </a:lnTo>
                  <a:lnTo>
                    <a:pt x="251" y="303"/>
                  </a:lnTo>
                  <a:lnTo>
                    <a:pt x="247" y="309"/>
                  </a:lnTo>
                  <a:lnTo>
                    <a:pt x="245" y="317"/>
                  </a:lnTo>
                  <a:lnTo>
                    <a:pt x="242" y="324"/>
                  </a:lnTo>
                  <a:lnTo>
                    <a:pt x="242" y="333"/>
                  </a:lnTo>
                  <a:lnTo>
                    <a:pt x="242" y="363"/>
                  </a:lnTo>
                  <a:lnTo>
                    <a:pt x="91" y="363"/>
                  </a:lnTo>
                  <a:lnTo>
                    <a:pt x="85" y="364"/>
                  </a:lnTo>
                  <a:lnTo>
                    <a:pt x="78" y="364"/>
                  </a:lnTo>
                  <a:lnTo>
                    <a:pt x="73" y="366"/>
                  </a:lnTo>
                  <a:lnTo>
                    <a:pt x="68" y="368"/>
                  </a:lnTo>
                  <a:lnTo>
                    <a:pt x="62" y="370"/>
                  </a:lnTo>
                  <a:lnTo>
                    <a:pt x="57" y="373"/>
                  </a:lnTo>
                  <a:lnTo>
                    <a:pt x="53" y="377"/>
                  </a:lnTo>
                  <a:lnTo>
                    <a:pt x="48" y="381"/>
                  </a:lnTo>
                  <a:lnTo>
                    <a:pt x="44" y="385"/>
                  </a:lnTo>
                  <a:lnTo>
                    <a:pt x="41" y="389"/>
                  </a:lnTo>
                  <a:lnTo>
                    <a:pt x="38" y="395"/>
                  </a:lnTo>
                  <a:lnTo>
                    <a:pt x="35" y="400"/>
                  </a:lnTo>
                  <a:lnTo>
                    <a:pt x="33" y="406"/>
                  </a:lnTo>
                  <a:lnTo>
                    <a:pt x="31" y="411"/>
                  </a:lnTo>
                  <a:lnTo>
                    <a:pt x="31" y="417"/>
                  </a:lnTo>
                  <a:lnTo>
                    <a:pt x="30" y="424"/>
                  </a:lnTo>
                  <a:lnTo>
                    <a:pt x="30" y="644"/>
                  </a:lnTo>
                  <a:lnTo>
                    <a:pt x="24" y="648"/>
                  </a:lnTo>
                  <a:lnTo>
                    <a:pt x="18" y="653"/>
                  </a:lnTo>
                  <a:lnTo>
                    <a:pt x="13" y="659"/>
                  </a:lnTo>
                  <a:lnTo>
                    <a:pt x="9" y="665"/>
                  </a:lnTo>
                  <a:lnTo>
                    <a:pt x="4" y="672"/>
                  </a:lnTo>
                  <a:lnTo>
                    <a:pt x="2" y="680"/>
                  </a:lnTo>
                  <a:lnTo>
                    <a:pt x="1" y="688"/>
                  </a:lnTo>
                  <a:lnTo>
                    <a:pt x="0" y="696"/>
                  </a:lnTo>
                  <a:lnTo>
                    <a:pt x="0" y="771"/>
                  </a:lnTo>
                  <a:lnTo>
                    <a:pt x="0" y="774"/>
                  </a:lnTo>
                  <a:lnTo>
                    <a:pt x="1" y="778"/>
                  </a:lnTo>
                  <a:lnTo>
                    <a:pt x="2" y="780"/>
                  </a:lnTo>
                  <a:lnTo>
                    <a:pt x="4" y="782"/>
                  </a:lnTo>
                  <a:lnTo>
                    <a:pt x="6" y="784"/>
                  </a:lnTo>
                  <a:lnTo>
                    <a:pt x="10" y="785"/>
                  </a:lnTo>
                  <a:lnTo>
                    <a:pt x="12" y="786"/>
                  </a:lnTo>
                  <a:lnTo>
                    <a:pt x="15" y="786"/>
                  </a:lnTo>
                  <a:lnTo>
                    <a:pt x="409" y="786"/>
                  </a:lnTo>
                  <a:lnTo>
                    <a:pt x="412" y="786"/>
                  </a:lnTo>
                  <a:lnTo>
                    <a:pt x="414" y="785"/>
                  </a:lnTo>
                  <a:lnTo>
                    <a:pt x="417" y="784"/>
                  </a:lnTo>
                  <a:lnTo>
                    <a:pt x="419" y="782"/>
                  </a:lnTo>
                  <a:lnTo>
                    <a:pt x="421" y="780"/>
                  </a:lnTo>
                  <a:lnTo>
                    <a:pt x="423" y="778"/>
                  </a:lnTo>
                  <a:lnTo>
                    <a:pt x="424" y="774"/>
                  </a:lnTo>
                  <a:lnTo>
                    <a:pt x="424" y="771"/>
                  </a:lnTo>
                  <a:lnTo>
                    <a:pt x="424" y="696"/>
                  </a:lnTo>
                  <a:lnTo>
                    <a:pt x="423" y="688"/>
                  </a:lnTo>
                  <a:lnTo>
                    <a:pt x="421" y="680"/>
                  </a:lnTo>
                  <a:lnTo>
                    <a:pt x="419" y="672"/>
                  </a:lnTo>
                  <a:lnTo>
                    <a:pt x="415" y="665"/>
                  </a:lnTo>
                  <a:lnTo>
                    <a:pt x="411" y="659"/>
                  </a:lnTo>
                  <a:lnTo>
                    <a:pt x="405" y="653"/>
                  </a:lnTo>
                  <a:lnTo>
                    <a:pt x="400" y="648"/>
                  </a:lnTo>
                  <a:lnTo>
                    <a:pt x="394" y="644"/>
                  </a:lnTo>
                  <a:lnTo>
                    <a:pt x="394" y="424"/>
                  </a:lnTo>
                  <a:lnTo>
                    <a:pt x="515" y="424"/>
                  </a:lnTo>
                  <a:lnTo>
                    <a:pt x="515" y="644"/>
                  </a:lnTo>
                  <a:lnTo>
                    <a:pt x="508" y="648"/>
                  </a:lnTo>
                  <a:lnTo>
                    <a:pt x="502" y="653"/>
                  </a:lnTo>
                  <a:lnTo>
                    <a:pt x="497" y="659"/>
                  </a:lnTo>
                  <a:lnTo>
                    <a:pt x="492" y="665"/>
                  </a:lnTo>
                  <a:lnTo>
                    <a:pt x="489" y="672"/>
                  </a:lnTo>
                  <a:lnTo>
                    <a:pt x="486" y="680"/>
                  </a:lnTo>
                  <a:lnTo>
                    <a:pt x="485" y="688"/>
                  </a:lnTo>
                  <a:lnTo>
                    <a:pt x="484" y="696"/>
                  </a:lnTo>
                  <a:lnTo>
                    <a:pt x="484" y="771"/>
                  </a:lnTo>
                  <a:lnTo>
                    <a:pt x="485" y="774"/>
                  </a:lnTo>
                  <a:lnTo>
                    <a:pt x="486" y="778"/>
                  </a:lnTo>
                  <a:lnTo>
                    <a:pt x="487" y="780"/>
                  </a:lnTo>
                  <a:lnTo>
                    <a:pt x="489" y="782"/>
                  </a:lnTo>
                  <a:lnTo>
                    <a:pt x="491" y="784"/>
                  </a:lnTo>
                  <a:lnTo>
                    <a:pt x="493" y="785"/>
                  </a:lnTo>
                  <a:lnTo>
                    <a:pt x="497" y="786"/>
                  </a:lnTo>
                  <a:lnTo>
                    <a:pt x="500" y="786"/>
                  </a:lnTo>
                  <a:lnTo>
                    <a:pt x="892" y="786"/>
                  </a:lnTo>
                  <a:lnTo>
                    <a:pt x="896" y="786"/>
                  </a:lnTo>
                  <a:lnTo>
                    <a:pt x="899" y="785"/>
                  </a:lnTo>
                  <a:lnTo>
                    <a:pt x="901" y="784"/>
                  </a:lnTo>
                  <a:lnTo>
                    <a:pt x="903" y="782"/>
                  </a:lnTo>
                  <a:lnTo>
                    <a:pt x="905" y="780"/>
                  </a:lnTo>
                  <a:lnTo>
                    <a:pt x="906" y="778"/>
                  </a:lnTo>
                  <a:lnTo>
                    <a:pt x="907" y="774"/>
                  </a:lnTo>
                  <a:lnTo>
                    <a:pt x="907" y="771"/>
                  </a:lnTo>
                  <a:lnTo>
                    <a:pt x="907" y="696"/>
                  </a:lnTo>
                  <a:lnTo>
                    <a:pt x="907" y="688"/>
                  </a:lnTo>
                  <a:lnTo>
                    <a:pt x="905" y="680"/>
                  </a:lnTo>
                  <a:lnTo>
                    <a:pt x="903" y="672"/>
                  </a:lnTo>
                  <a:lnTo>
                    <a:pt x="900" y="665"/>
                  </a:lnTo>
                  <a:lnTo>
                    <a:pt x="896" y="659"/>
                  </a:lnTo>
                  <a:lnTo>
                    <a:pt x="890" y="653"/>
                  </a:lnTo>
                  <a:lnTo>
                    <a:pt x="884" y="648"/>
                  </a:lnTo>
                  <a:lnTo>
                    <a:pt x="877" y="6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6">
              <a:extLst>
                <a:ext uri="{FF2B5EF4-FFF2-40B4-BE49-F238E27FC236}">
                  <a16:creationId xmlns:a16="http://schemas.microsoft.com/office/drawing/2014/main" id="{C980504F-5E2D-4A97-9C38-2C5932F7B6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7363" y="957263"/>
              <a:ext cx="76200" cy="57150"/>
            </a:xfrm>
            <a:custGeom>
              <a:avLst/>
              <a:gdLst>
                <a:gd name="T0" fmla="*/ 212 w 242"/>
                <a:gd name="T1" fmla="*/ 151 h 181"/>
                <a:gd name="T2" fmla="*/ 30 w 242"/>
                <a:gd name="T3" fmla="*/ 151 h 181"/>
                <a:gd name="T4" fmla="*/ 30 w 242"/>
                <a:gd name="T5" fmla="*/ 30 h 181"/>
                <a:gd name="T6" fmla="*/ 212 w 242"/>
                <a:gd name="T7" fmla="*/ 30 h 181"/>
                <a:gd name="T8" fmla="*/ 212 w 242"/>
                <a:gd name="T9" fmla="*/ 151 h 181"/>
                <a:gd name="T10" fmla="*/ 227 w 242"/>
                <a:gd name="T11" fmla="*/ 0 h 181"/>
                <a:gd name="T12" fmla="*/ 15 w 242"/>
                <a:gd name="T13" fmla="*/ 0 h 181"/>
                <a:gd name="T14" fmla="*/ 12 w 242"/>
                <a:gd name="T15" fmla="*/ 0 h 181"/>
                <a:gd name="T16" fmla="*/ 10 w 242"/>
                <a:gd name="T17" fmla="*/ 1 h 181"/>
                <a:gd name="T18" fmla="*/ 6 w 242"/>
                <a:gd name="T19" fmla="*/ 2 h 181"/>
                <a:gd name="T20" fmla="*/ 4 w 242"/>
                <a:gd name="T21" fmla="*/ 4 h 181"/>
                <a:gd name="T22" fmla="*/ 3 w 242"/>
                <a:gd name="T23" fmla="*/ 6 h 181"/>
                <a:gd name="T24" fmla="*/ 1 w 242"/>
                <a:gd name="T25" fmla="*/ 8 h 181"/>
                <a:gd name="T26" fmla="*/ 0 w 242"/>
                <a:gd name="T27" fmla="*/ 12 h 181"/>
                <a:gd name="T28" fmla="*/ 0 w 242"/>
                <a:gd name="T29" fmla="*/ 15 h 181"/>
                <a:gd name="T30" fmla="*/ 0 w 242"/>
                <a:gd name="T31" fmla="*/ 166 h 181"/>
                <a:gd name="T32" fmla="*/ 0 w 242"/>
                <a:gd name="T33" fmla="*/ 169 h 181"/>
                <a:gd name="T34" fmla="*/ 1 w 242"/>
                <a:gd name="T35" fmla="*/ 171 h 181"/>
                <a:gd name="T36" fmla="*/ 3 w 242"/>
                <a:gd name="T37" fmla="*/ 175 h 181"/>
                <a:gd name="T38" fmla="*/ 4 w 242"/>
                <a:gd name="T39" fmla="*/ 177 h 181"/>
                <a:gd name="T40" fmla="*/ 6 w 242"/>
                <a:gd name="T41" fmla="*/ 179 h 181"/>
                <a:gd name="T42" fmla="*/ 10 w 242"/>
                <a:gd name="T43" fmla="*/ 180 h 181"/>
                <a:gd name="T44" fmla="*/ 12 w 242"/>
                <a:gd name="T45" fmla="*/ 181 h 181"/>
                <a:gd name="T46" fmla="*/ 15 w 242"/>
                <a:gd name="T47" fmla="*/ 181 h 181"/>
                <a:gd name="T48" fmla="*/ 227 w 242"/>
                <a:gd name="T49" fmla="*/ 181 h 181"/>
                <a:gd name="T50" fmla="*/ 230 w 242"/>
                <a:gd name="T51" fmla="*/ 181 h 181"/>
                <a:gd name="T52" fmla="*/ 233 w 242"/>
                <a:gd name="T53" fmla="*/ 180 h 181"/>
                <a:gd name="T54" fmla="*/ 236 w 242"/>
                <a:gd name="T55" fmla="*/ 178 h 181"/>
                <a:gd name="T56" fmla="*/ 238 w 242"/>
                <a:gd name="T57" fmla="*/ 177 h 181"/>
                <a:gd name="T58" fmla="*/ 239 w 242"/>
                <a:gd name="T59" fmla="*/ 175 h 181"/>
                <a:gd name="T60" fmla="*/ 241 w 242"/>
                <a:gd name="T61" fmla="*/ 171 h 181"/>
                <a:gd name="T62" fmla="*/ 242 w 242"/>
                <a:gd name="T63" fmla="*/ 169 h 181"/>
                <a:gd name="T64" fmla="*/ 242 w 242"/>
                <a:gd name="T65" fmla="*/ 166 h 181"/>
                <a:gd name="T66" fmla="*/ 242 w 242"/>
                <a:gd name="T67" fmla="*/ 15 h 181"/>
                <a:gd name="T68" fmla="*/ 242 w 242"/>
                <a:gd name="T69" fmla="*/ 12 h 181"/>
                <a:gd name="T70" fmla="*/ 241 w 242"/>
                <a:gd name="T71" fmla="*/ 8 h 181"/>
                <a:gd name="T72" fmla="*/ 239 w 242"/>
                <a:gd name="T73" fmla="*/ 6 h 181"/>
                <a:gd name="T74" fmla="*/ 238 w 242"/>
                <a:gd name="T75" fmla="*/ 4 h 181"/>
                <a:gd name="T76" fmla="*/ 236 w 242"/>
                <a:gd name="T77" fmla="*/ 2 h 181"/>
                <a:gd name="T78" fmla="*/ 233 w 242"/>
                <a:gd name="T79" fmla="*/ 1 h 181"/>
                <a:gd name="T80" fmla="*/ 230 w 242"/>
                <a:gd name="T81" fmla="*/ 0 h 181"/>
                <a:gd name="T82" fmla="*/ 227 w 242"/>
                <a:gd name="T8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42" h="181">
                  <a:moveTo>
                    <a:pt x="212" y="151"/>
                  </a:moveTo>
                  <a:lnTo>
                    <a:pt x="30" y="151"/>
                  </a:lnTo>
                  <a:lnTo>
                    <a:pt x="30" y="30"/>
                  </a:lnTo>
                  <a:lnTo>
                    <a:pt x="212" y="30"/>
                  </a:lnTo>
                  <a:lnTo>
                    <a:pt x="212" y="151"/>
                  </a:lnTo>
                  <a:close/>
                  <a:moveTo>
                    <a:pt x="227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2"/>
                  </a:lnTo>
                  <a:lnTo>
                    <a:pt x="4" y="4"/>
                  </a:lnTo>
                  <a:lnTo>
                    <a:pt x="3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66"/>
                  </a:lnTo>
                  <a:lnTo>
                    <a:pt x="0" y="169"/>
                  </a:lnTo>
                  <a:lnTo>
                    <a:pt x="1" y="171"/>
                  </a:lnTo>
                  <a:lnTo>
                    <a:pt x="3" y="175"/>
                  </a:lnTo>
                  <a:lnTo>
                    <a:pt x="4" y="177"/>
                  </a:lnTo>
                  <a:lnTo>
                    <a:pt x="6" y="179"/>
                  </a:lnTo>
                  <a:lnTo>
                    <a:pt x="10" y="180"/>
                  </a:lnTo>
                  <a:lnTo>
                    <a:pt x="12" y="181"/>
                  </a:lnTo>
                  <a:lnTo>
                    <a:pt x="15" y="181"/>
                  </a:lnTo>
                  <a:lnTo>
                    <a:pt x="227" y="181"/>
                  </a:lnTo>
                  <a:lnTo>
                    <a:pt x="230" y="181"/>
                  </a:lnTo>
                  <a:lnTo>
                    <a:pt x="233" y="180"/>
                  </a:lnTo>
                  <a:lnTo>
                    <a:pt x="236" y="178"/>
                  </a:lnTo>
                  <a:lnTo>
                    <a:pt x="238" y="177"/>
                  </a:lnTo>
                  <a:lnTo>
                    <a:pt x="239" y="175"/>
                  </a:lnTo>
                  <a:lnTo>
                    <a:pt x="241" y="171"/>
                  </a:lnTo>
                  <a:lnTo>
                    <a:pt x="242" y="169"/>
                  </a:lnTo>
                  <a:lnTo>
                    <a:pt x="242" y="166"/>
                  </a:lnTo>
                  <a:lnTo>
                    <a:pt x="242" y="15"/>
                  </a:lnTo>
                  <a:lnTo>
                    <a:pt x="242" y="12"/>
                  </a:lnTo>
                  <a:lnTo>
                    <a:pt x="241" y="8"/>
                  </a:lnTo>
                  <a:lnTo>
                    <a:pt x="239" y="6"/>
                  </a:lnTo>
                  <a:lnTo>
                    <a:pt x="238" y="4"/>
                  </a:lnTo>
                  <a:lnTo>
                    <a:pt x="236" y="2"/>
                  </a:lnTo>
                  <a:lnTo>
                    <a:pt x="233" y="1"/>
                  </a:lnTo>
                  <a:lnTo>
                    <a:pt x="230" y="0"/>
                  </a:lnTo>
                  <a:lnTo>
                    <a:pt x="22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E6457059-6B61-40E3-987D-CC10A1312EEA}"/>
              </a:ext>
            </a:extLst>
          </p:cNvPr>
          <p:cNvSpPr txBox="1"/>
          <p:nvPr/>
        </p:nvSpPr>
        <p:spPr>
          <a:xfrm>
            <a:off x="293316" y="998053"/>
            <a:ext cx="116235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  <a:buFont typeface="Wingdings" panose="05000000000000000000" pitchFamily="2" charset="2"/>
              <a:buChar char="§"/>
            </a:pPr>
            <a:r>
              <a:rPr lang="fr-FR" sz="2800" dirty="0">
                <a:latin typeface="+mj-lt"/>
              </a:rPr>
              <a:t>Expert Laboratoires MSD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+mj-lt"/>
              </a:rPr>
              <a:t>- Congrès nationaux et internationaux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+mj-lt"/>
              </a:rPr>
              <a:t>- Forum francophone HPV</a:t>
            </a:r>
          </a:p>
          <a:p>
            <a:pPr>
              <a:lnSpc>
                <a:spcPct val="200000"/>
              </a:lnSpc>
              <a:spcAft>
                <a:spcPts val="1200"/>
              </a:spcAft>
              <a:buClr>
                <a:srgbClr val="7030A0"/>
              </a:buClr>
            </a:pPr>
            <a:r>
              <a:rPr lang="fr-FR" sz="2800" dirty="0">
                <a:latin typeface="+mj-lt"/>
              </a:rPr>
              <a:t>- Partenaire Société Sénégalaise de Colposcopie et de Pathologie liée au Papillomavirus (2SC2P)</a:t>
            </a:r>
          </a:p>
          <a:p>
            <a:pPr>
              <a:spcAft>
                <a:spcPts val="1200"/>
              </a:spcAft>
              <a:buClr>
                <a:srgbClr val="7030A0"/>
              </a:buClr>
            </a:pPr>
            <a:endParaRPr lang="fr-FR" sz="2400" dirty="0">
              <a:latin typeface="Arial Narrow" panose="020B060602020203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DB1A276-9034-4832-8CE5-4841E84FEC59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Image 17">
            <a:extLst>
              <a:ext uri="{FF2B5EF4-FFF2-40B4-BE49-F238E27FC236}">
                <a16:creationId xmlns:a16="http://schemas.microsoft.com/office/drawing/2014/main" id="{ED294AED-2DAB-4ECE-8FD7-68CB8F772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84A06C9-25E1-2331-A23A-BEC3A1774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205E-34E0-4D4E-B6CF-D546C54444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61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8B8A4A-DB58-46D4-BECF-436CFCA7492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4"/>
          <a:stretch/>
        </p:blipFill>
        <p:spPr>
          <a:xfrm>
            <a:off x="6764785" y="743625"/>
            <a:ext cx="4935984" cy="5370750"/>
          </a:xfrm>
          <a:prstGeom prst="rect">
            <a:avLst/>
          </a:prstGeom>
          <a:noFill/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3CA3F43-1F9F-0450-7F36-29DB161BD8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6963" y="856210"/>
            <a:ext cx="5105400" cy="106110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F65050"/>
                </a:solidFill>
              </a:rPr>
              <a:t>WHO SAGE recommends updating HPV vaccination dose schedules</a:t>
            </a:r>
            <a:r>
              <a:rPr lang="en-US" sz="3600" b="1" baseline="30000" dirty="0">
                <a:solidFill>
                  <a:srgbClr val="F65050"/>
                </a:solidFill>
                <a:latin typeface="Arial" panose="020B0604020202020204" pitchFamily="34" charset="0"/>
                <a:sym typeface=""/>
              </a:rPr>
              <a:t>1</a:t>
            </a:r>
            <a:r>
              <a:rPr lang="en-US" sz="3600" dirty="0">
                <a:solidFill>
                  <a:srgbClr val="F65050"/>
                </a:solidFill>
              </a:rPr>
              <a:t> as follows (April 2022): </a:t>
            </a:r>
            <a:endParaRPr lang="en-US" sz="2500" dirty="0">
              <a:solidFill>
                <a:srgbClr val="F65050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E19C37B-5711-E41A-3BAA-323D4DD378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6963" y="3111690"/>
            <a:ext cx="5105400" cy="2831910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</a:t>
            </a:r>
            <a:r>
              <a:rPr lang="en-US" b="1" i="0" dirty="0">
                <a:effectLst/>
              </a:rPr>
              <a:t>ne or two-dose schedule </a:t>
            </a:r>
            <a:r>
              <a:rPr lang="en-US" b="0" i="0" dirty="0">
                <a:effectLst/>
              </a:rPr>
              <a:t>for the primary target of girls aged </a:t>
            </a:r>
            <a:r>
              <a:rPr lang="en-US" b="1" i="0" dirty="0">
                <a:effectLst/>
              </a:rPr>
              <a:t>9-14.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0" dirty="0">
                <a:effectLst/>
              </a:rPr>
              <a:t>One or two-dose schedule </a:t>
            </a:r>
            <a:r>
              <a:rPr lang="en-US" b="0" i="0" dirty="0">
                <a:effectLst/>
              </a:rPr>
              <a:t>for young women aged </a:t>
            </a:r>
            <a:r>
              <a:rPr lang="en-US" b="1" i="0" dirty="0">
                <a:effectLst/>
              </a:rPr>
              <a:t>15-20.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Two doses with a 6-month interval for women </a:t>
            </a:r>
            <a:r>
              <a:rPr lang="en-US" b="1" i="0" dirty="0">
                <a:effectLst/>
              </a:rPr>
              <a:t>older than 21</a:t>
            </a:r>
            <a:r>
              <a:rPr lang="en-US" b="0" i="0" dirty="0">
                <a:effectLst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</a:rPr>
              <a:t>Immunocompromised individuals, including those with HIV, should receive three doses if feasible, and if not at least two doses. </a:t>
            </a:r>
          </a:p>
          <a:p>
            <a:endParaRPr lang="en-US" dirty="0"/>
          </a:p>
        </p:txBody>
      </p:sp>
      <p:sp>
        <p:nvSpPr>
          <p:cNvPr id="16" name="4. Footnote">
            <a:extLst>
              <a:ext uri="{FF2B5EF4-FFF2-40B4-BE49-F238E27FC236}">
                <a16:creationId xmlns:a16="http://schemas.microsoft.com/office/drawing/2014/main" id="{4E758B9B-8A1C-4CD9-9C3D-BF39A1EC121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50847" y="6390208"/>
            <a:ext cx="5936890" cy="32316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 sz="800">
                <a:cs typeface="Arial" panose="020B0604020202020204" pitchFamily="34" charset="0"/>
              </a:defRPr>
            </a:lvl1pPr>
          </a:lstStyle>
          <a:p>
            <a:pPr marL="0" indent="0" defTabSz="914400" eaLnBrk="1" hangingPunct="1">
              <a:buNone/>
              <a:defRPr/>
            </a:pPr>
            <a:r>
              <a:rPr lang="en-US" sz="700" i="0" dirty="0">
                <a:effectLst/>
                <a:latin typeface="Arial" panose="020B0604020202020204" pitchFamily="34" charset="0"/>
              </a:rPr>
              <a:t>1. One-dose Human Papillomavirus (HPV) vaccine offers solid protection against cervical cancer [press release]. Geneva, Switzerland: WHO; April 11, 2022. </a:t>
            </a:r>
            <a:r>
              <a:rPr lang="en-US" sz="700" dirty="0"/>
              <a:t>Available at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hlinkClick r:id="rId5"/>
              </a:rPr>
              <a:t>https://www.who.int/news/item/11-04-2022-one-dose-human-papillomavirus-(hpv)-vaccine-offers-solid-protection-against-cervical-cancer</a:t>
            </a:r>
            <a:r>
              <a:rPr lang="en-US" sz="700" dirty="0">
                <a:solidFill>
                  <a:srgbClr val="000000"/>
                </a:solidFill>
                <a:latin typeface="Arial"/>
              </a:rPr>
              <a:t>.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087063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691" y="0"/>
            <a:ext cx="11974286" cy="132087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000" b="0" spc="90" dirty="0">
                <a:solidFill>
                  <a:srgbClr val="000000"/>
                </a:solidFill>
                <a:cs typeface="Calibri"/>
              </a:rPr>
              <a:t>Since</a:t>
            </a:r>
            <a:r>
              <a:rPr sz="4000" b="0" spc="-16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85" dirty="0">
                <a:solidFill>
                  <a:srgbClr val="000000"/>
                </a:solidFill>
                <a:cs typeface="Calibri"/>
              </a:rPr>
              <a:t>the</a:t>
            </a:r>
            <a:r>
              <a:rPr sz="4000" b="0" spc="-145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50" dirty="0">
                <a:solidFill>
                  <a:srgbClr val="000000"/>
                </a:solidFill>
                <a:cs typeface="Calibri"/>
              </a:rPr>
              <a:t>recommendation</a:t>
            </a:r>
            <a:r>
              <a:rPr sz="4000" b="0" spc="-18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80" dirty="0">
                <a:solidFill>
                  <a:srgbClr val="000000"/>
                </a:solidFill>
                <a:cs typeface="Calibri"/>
              </a:rPr>
              <a:t>has</a:t>
            </a:r>
            <a:r>
              <a:rPr sz="4000" b="0" spc="-14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45" dirty="0">
                <a:solidFill>
                  <a:srgbClr val="000000"/>
                </a:solidFill>
                <a:cs typeface="Calibri"/>
              </a:rPr>
              <a:t>been</a:t>
            </a:r>
            <a:r>
              <a:rPr sz="4000" b="0" spc="-145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dirty="0">
                <a:solidFill>
                  <a:srgbClr val="000000"/>
                </a:solidFill>
                <a:cs typeface="Calibri"/>
              </a:rPr>
              <a:t>made</a:t>
            </a:r>
            <a:r>
              <a:rPr sz="4000" b="0" spc="-15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40" dirty="0">
                <a:solidFill>
                  <a:srgbClr val="000000"/>
                </a:solidFill>
                <a:cs typeface="Calibri"/>
              </a:rPr>
              <a:t>67 </a:t>
            </a:r>
            <a:r>
              <a:rPr sz="4000" b="0" spc="-10" dirty="0">
                <a:solidFill>
                  <a:srgbClr val="000000"/>
                </a:solidFill>
                <a:cs typeface="Calibri"/>
              </a:rPr>
              <a:t>countries</a:t>
            </a:r>
            <a:r>
              <a:rPr sz="4000" b="0" spc="-17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55" dirty="0">
                <a:solidFill>
                  <a:srgbClr val="000000"/>
                </a:solidFill>
                <a:cs typeface="Calibri"/>
              </a:rPr>
              <a:t>have</a:t>
            </a:r>
            <a:r>
              <a:rPr sz="4000" b="0" spc="-14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dirty="0">
                <a:solidFill>
                  <a:srgbClr val="000000"/>
                </a:solidFill>
                <a:cs typeface="Calibri"/>
              </a:rPr>
              <a:t>made</a:t>
            </a:r>
            <a:r>
              <a:rPr sz="4000" b="0" spc="-12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105" dirty="0">
                <a:solidFill>
                  <a:srgbClr val="000000"/>
                </a:solidFill>
                <a:cs typeface="Calibri"/>
              </a:rPr>
              <a:t>the</a:t>
            </a:r>
            <a:r>
              <a:rPr sz="4000" b="0" spc="-114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dirty="0">
                <a:solidFill>
                  <a:srgbClr val="000000"/>
                </a:solidFill>
                <a:cs typeface="Calibri"/>
              </a:rPr>
              <a:t>switch</a:t>
            </a:r>
            <a:r>
              <a:rPr sz="4000" b="0" spc="-135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-130" dirty="0">
                <a:solidFill>
                  <a:srgbClr val="000000"/>
                </a:solidFill>
                <a:cs typeface="Calibri"/>
              </a:rPr>
              <a:t>to</a:t>
            </a:r>
            <a:r>
              <a:rPr sz="4000" b="0" spc="-110" dirty="0">
                <a:solidFill>
                  <a:srgbClr val="000000"/>
                </a:solidFill>
                <a:cs typeface="Calibri"/>
              </a:rPr>
              <a:t> </a:t>
            </a:r>
            <a:r>
              <a:rPr sz="4000" b="0" spc="120" dirty="0">
                <a:solidFill>
                  <a:srgbClr val="000000"/>
                </a:solidFill>
                <a:cs typeface="Calibri"/>
              </a:rPr>
              <a:t>1-</a:t>
            </a:r>
            <a:r>
              <a:rPr sz="4000" b="0" spc="-20" dirty="0">
                <a:solidFill>
                  <a:srgbClr val="000000"/>
                </a:solidFill>
                <a:cs typeface="Calibri"/>
              </a:rPr>
              <a:t>dose</a:t>
            </a:r>
            <a:endParaRPr sz="4000" dirty="0"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638" y="1825688"/>
            <a:ext cx="4375896" cy="426547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045834" y="1763395"/>
            <a:ext cx="5100320" cy="4141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20955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Of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29 countries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Africa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Region that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have </a:t>
            </a:r>
            <a:r>
              <a:rPr sz="1800" dirty="0">
                <a:latin typeface="Calibri"/>
                <a:cs typeface="Calibri"/>
              </a:rPr>
              <a:t>already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HPV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vaccine,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20</a:t>
            </a:r>
            <a:r>
              <a:rPr sz="1800" u="sng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have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decided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 to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1-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dose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HPV</a:t>
            </a:r>
            <a:r>
              <a:rPr sz="1800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14986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Countries switching 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1-dose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taken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range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approaches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 e.g. </a:t>
            </a:r>
            <a:r>
              <a:rPr sz="1800" spc="-10" dirty="0">
                <a:latin typeface="Calibri"/>
                <a:cs typeface="Calibri"/>
              </a:rPr>
              <a:t>long-</a:t>
            </a:r>
            <a:r>
              <a:rPr sz="1800" dirty="0">
                <a:latin typeface="Calibri"/>
                <a:cs typeface="Calibri"/>
              </a:rPr>
              <a:t>term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planning,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quick </a:t>
            </a:r>
            <a:r>
              <a:rPr sz="1800" dirty="0">
                <a:latin typeface="Calibri"/>
                <a:cs typeface="Calibri"/>
              </a:rPr>
              <a:t>switches,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and/or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MAC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–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but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few</a:t>
            </a:r>
            <a:r>
              <a:rPr sz="1800" spc="-10" dirty="0">
                <a:latin typeface="Calibri"/>
                <a:cs typeface="Calibri"/>
              </a:rPr>
              <a:t> challenges </a:t>
            </a:r>
            <a:r>
              <a:rPr sz="1800" dirty="0">
                <a:latin typeface="Calibri"/>
                <a:cs typeface="Calibri"/>
              </a:rPr>
              <a:t>have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been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noted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date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More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countries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HPV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1-</a:t>
            </a:r>
            <a:r>
              <a:rPr sz="1800" spc="-20" dirty="0">
                <a:latin typeface="Calibri"/>
                <a:cs typeface="Calibri"/>
              </a:rPr>
              <a:t>dose </a:t>
            </a:r>
            <a:r>
              <a:rPr sz="1800" dirty="0">
                <a:latin typeface="Calibri"/>
                <a:cs typeface="Calibri"/>
              </a:rPr>
              <a:t>this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year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299085" marR="35560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Calibri"/>
                <a:cs typeface="Calibri"/>
              </a:rPr>
              <a:t>WHO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will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continue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monitoring 1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dose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evidence, </a:t>
            </a:r>
            <a:r>
              <a:rPr sz="1800" dirty="0">
                <a:latin typeface="Calibri"/>
                <a:cs typeface="Calibri"/>
              </a:rPr>
              <a:t>switch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challenges 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long-term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effects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on </a:t>
            </a:r>
            <a:r>
              <a:rPr sz="1800" spc="-10" dirty="0">
                <a:latin typeface="Calibri"/>
                <a:cs typeface="Calibri"/>
              </a:rPr>
              <a:t>coverage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AB42B4A-459A-435F-9D04-7D609AE76AED}"/>
              </a:ext>
            </a:extLst>
          </p:cNvPr>
          <p:cNvSpPr/>
          <p:nvPr/>
        </p:nvSpPr>
        <p:spPr>
          <a:xfrm>
            <a:off x="8768488" y="0"/>
            <a:ext cx="3423512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D27931-90C8-4191-A448-A497F69EC2C4}"/>
              </a:ext>
            </a:extLst>
          </p:cNvPr>
          <p:cNvSpPr txBox="1"/>
          <p:nvPr/>
        </p:nvSpPr>
        <p:spPr>
          <a:xfrm rot="16200000">
            <a:off x="6279169" y="5314717"/>
            <a:ext cx="1649788" cy="446276"/>
          </a:xfrm>
          <a:prstGeom prst="rect">
            <a:avLst/>
          </a:prstGeom>
          <a:solidFill>
            <a:schemeClr val="accent1"/>
          </a:solidFill>
          <a:ln w="31750">
            <a:noFill/>
          </a:ln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2. Slide Title">
            <a:extLst>
              <a:ext uri="{FF2B5EF4-FFF2-40B4-BE49-F238E27FC236}">
                <a16:creationId xmlns:a16="http://schemas.microsoft.com/office/drawing/2014/main" id="{71BBE62A-F5A2-4AE8-A528-9DC2479768E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20069" y="207483"/>
            <a:ext cx="8634502" cy="66479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400" b="0" dirty="0">
                <a:solidFill>
                  <a:schemeClr val="accent1"/>
                </a:solidFill>
              </a:rPr>
              <a:t>KEN SHE randomized controlled study demonstrates high efficacy for a single dose of HPV vaccine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2193C7-EE20-4698-B845-38658120C61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554736" y="1210834"/>
            <a:ext cx="7918704" cy="40011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Study description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9DDD530-7569-45E9-9774-22E4275CCE68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63643" y="1847756"/>
            <a:ext cx="7918704" cy="1446550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>
              <a:buNone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Kenyan women aged 15-20 were randomized to three study groups: single dose Cervarix, single dose Gardasil9 or  </a:t>
            </a:r>
            <a:r>
              <a:rPr lang="en-US" sz="1200" dirty="0">
                <a:solidFill>
                  <a:srgbClr val="000000"/>
                </a:solidFill>
              </a:rPr>
              <a:t>delayed vaccination, to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evaluate persistent vaccine-type HPV infection by month 18 and 36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Sample: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2,250 women aged 15-20 with 1,518 participants receiving a single dose of Cervarix or Gardasil9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Objectives: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Compare the efficacy of single-dose of Cervarix or Gardsail9 vaccination to delayed HPV vaccination </a:t>
            </a:r>
            <a:r>
              <a:rPr lang="en-US" sz="1200" dirty="0">
                <a:solidFill>
                  <a:srgbClr val="000000"/>
                </a:solidFill>
                <a:latin typeface="Arial"/>
              </a:rPr>
              <a:t>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compare antibody titers between the KEN SHE participants and the 9–14-year-old girls and adolescents in the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DoRIS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study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sz="1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810437-8A77-41CE-A7FA-894393D337B1}"/>
              </a:ext>
            </a:extLst>
          </p:cNvPr>
          <p:cNvSpPr txBox="1">
            <a:spLocks/>
          </p:cNvSpPr>
          <p:nvPr/>
        </p:nvSpPr>
        <p:spPr>
          <a:xfrm>
            <a:off x="9129592" y="2102193"/>
            <a:ext cx="2514796" cy="196977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Single doses of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HPV2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and HPV9 </a:t>
            </a:r>
            <a:r>
              <a:rPr lang="en-US" sz="1500" dirty="0">
                <a:solidFill>
                  <a:srgbClr val="000000"/>
                </a:solidFill>
                <a:latin typeface="Arial"/>
              </a:rPr>
              <a:t>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re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highly efficacious in preventing incident persistent HPV infections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 African adolescent girls and young women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lang="en-US" b="1" baseline="30000" dirty="0">
              <a:solidFill>
                <a:srgbClr val="000000"/>
              </a:solidFill>
              <a:latin typeface="Arial"/>
            </a:endParaRPr>
          </a:p>
          <a:p>
            <a:pPr defTabSz="914400" eaLnBrk="1" fontAlgn="auto" hangingPunct="1">
              <a:buClr>
                <a:srgbClr val="000000"/>
              </a:buClr>
              <a:defRPr/>
            </a:pPr>
            <a:r>
              <a:rPr lang="en-US" sz="1500" b="1" dirty="0">
                <a:solidFill>
                  <a:srgbClr val="000000"/>
                </a:solidFill>
                <a:latin typeface="Arial"/>
              </a:rPr>
              <a:t>I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mmunobridging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data planned in 2022 to compare KEN SHE and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DoRIS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trial</a:t>
            </a:r>
            <a:r>
              <a:rPr kumimoji="0" lang="en-US" sz="15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to support efficacy in girls 9-14 years of age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683E540-A4E4-48C2-A29E-A9E4051EFFFE}"/>
              </a:ext>
            </a:extLst>
          </p:cNvPr>
          <p:cNvSpPr txBox="1">
            <a:spLocks/>
          </p:cNvSpPr>
          <p:nvPr/>
        </p:nvSpPr>
        <p:spPr>
          <a:xfrm>
            <a:off x="554736" y="3485054"/>
            <a:ext cx="7918704" cy="615553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91440" rIns="91440" bIns="9144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Incidence of persistent HPV 16/18 infection and Vaccine Efficacy (VE) by Month 18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5A6BCDC-3F2B-46DD-A728-1ED942AE5230}"/>
              </a:ext>
            </a:extLst>
          </p:cNvPr>
          <p:cNvSpPr txBox="1">
            <a:spLocks/>
          </p:cNvSpPr>
          <p:nvPr/>
        </p:nvSpPr>
        <p:spPr>
          <a:xfrm>
            <a:off x="9129592" y="4221693"/>
            <a:ext cx="2514796" cy="123110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4EFACB3-D014-42EB-9947-BC59A4FFAB74}"/>
              </a:ext>
            </a:extLst>
          </p:cNvPr>
          <p:cNvCxnSpPr>
            <a:cxnSpLocks/>
          </p:cNvCxnSpPr>
          <p:nvPr/>
        </p:nvCxnSpPr>
        <p:spPr>
          <a:xfrm>
            <a:off x="554736" y="4704654"/>
            <a:ext cx="7918704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2C54107-7400-4152-B76F-6ECF84F2FE50}"/>
              </a:ext>
            </a:extLst>
          </p:cNvPr>
          <p:cNvCxnSpPr>
            <a:cxnSpLocks/>
          </p:cNvCxnSpPr>
          <p:nvPr/>
        </p:nvCxnSpPr>
        <p:spPr>
          <a:xfrm>
            <a:off x="554736" y="5649103"/>
            <a:ext cx="791870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472C0DF-BB22-43F8-8B11-7664BBD4B34E}"/>
              </a:ext>
            </a:extLst>
          </p:cNvPr>
          <p:cNvCxnSpPr>
            <a:cxnSpLocks/>
          </p:cNvCxnSpPr>
          <p:nvPr/>
        </p:nvCxnSpPr>
        <p:spPr>
          <a:xfrm>
            <a:off x="554736" y="5176878"/>
            <a:ext cx="7918704" cy="0"/>
          </a:xfrm>
          <a:prstGeom prst="line">
            <a:avLst/>
          </a:prstGeom>
          <a:ln w="6350" cap="flat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819EEB6-A51A-4D14-B023-65ECD1288F4A}"/>
              </a:ext>
            </a:extLst>
          </p:cNvPr>
          <p:cNvSpPr txBox="1"/>
          <p:nvPr/>
        </p:nvSpPr>
        <p:spPr>
          <a:xfrm>
            <a:off x="119109" y="6648750"/>
            <a:ext cx="8354331" cy="12311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indent="0" defTabSz="914400" eaLnBrk="1" hangingPunct="1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1. Barnabas R, Brown E, Onono M, et al. Efficacy of Single-Dose HPV Vaccination Among Young African.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NEJM Evidence. </a:t>
            </a:r>
            <a:r>
              <a:rPr kumimoji="0" lang="en-US" sz="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2022.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hlinkClick r:id="rId7"/>
              </a:rPr>
              <a:t>doi</a:t>
            </a:r>
            <a:r>
              <a:rPr lang="en-US" sz="800" dirty="0">
                <a:solidFill>
                  <a:srgbClr val="000000"/>
                </a:solidFill>
                <a:latin typeface="+mn-lt"/>
                <a:hlinkClick r:id="rId7"/>
              </a:rPr>
              <a:t>: 10.1056/EVIDoa2100056.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3CF366-71B4-4337-853D-BB010E2012F1}"/>
              </a:ext>
            </a:extLst>
          </p:cNvPr>
          <p:cNvSpPr txBox="1"/>
          <p:nvPr/>
        </p:nvSpPr>
        <p:spPr>
          <a:xfrm>
            <a:off x="2163989" y="4228456"/>
            <a:ext cx="2114903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Number in modified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intent-to-treat set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EBC53F-1291-4CD7-8EFD-61F39D0F6164}"/>
              </a:ext>
            </a:extLst>
          </p:cNvPr>
          <p:cNvSpPr txBox="1">
            <a:spLocks/>
          </p:cNvSpPr>
          <p:nvPr/>
        </p:nvSpPr>
        <p:spPr>
          <a:xfrm>
            <a:off x="4167342" y="4222320"/>
            <a:ext cx="727764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Number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events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75EB63-064F-4742-BB2E-A914BFE8A0B7}"/>
              </a:ext>
            </a:extLst>
          </p:cNvPr>
          <p:cNvSpPr txBox="1">
            <a:spLocks/>
          </p:cNvSpPr>
          <p:nvPr/>
        </p:nvSpPr>
        <p:spPr>
          <a:xfrm>
            <a:off x="5051809" y="4222320"/>
            <a:ext cx="1611018" cy="43088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Incidence/100 </a:t>
            </a:r>
            <a:br>
              <a:rPr lang="en-US" sz="1400" b="1" dirty="0">
                <a:latin typeface="+mn-lt"/>
                <a:cs typeface="Arial" panose="020B0604020202020204" pitchFamily="34" charset="0"/>
              </a:rPr>
            </a:br>
            <a:r>
              <a:rPr lang="en-US" sz="1400" b="1" dirty="0">
                <a:latin typeface="+mn-lt"/>
                <a:cs typeface="Arial" panose="020B0604020202020204" pitchFamily="34" charset="0"/>
              </a:rPr>
              <a:t>woman year of age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80710-0742-4E57-8A3D-1F5BE9DAFB3E}"/>
              </a:ext>
            </a:extLst>
          </p:cNvPr>
          <p:cNvSpPr txBox="1">
            <a:spLocks/>
          </p:cNvSpPr>
          <p:nvPr/>
        </p:nvSpPr>
        <p:spPr>
          <a:xfrm>
            <a:off x="6819530" y="4437763"/>
            <a:ext cx="569067" cy="21544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400" b="1" dirty="0">
                <a:latin typeface="+mn-lt"/>
                <a:cs typeface="Arial" panose="020B0604020202020204" pitchFamily="34" charset="0"/>
              </a:rPr>
              <a:t>VE (%)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564FA22-B249-4336-B07E-379DDCE69118}"/>
              </a:ext>
            </a:extLst>
          </p:cNvPr>
          <p:cNvSpPr txBox="1">
            <a:spLocks/>
          </p:cNvSpPr>
          <p:nvPr/>
        </p:nvSpPr>
        <p:spPr>
          <a:xfrm>
            <a:off x="6954611" y="5228325"/>
            <a:ext cx="298905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r"/>
            <a:r>
              <a:rPr lang="en-US" sz="1200" b="1" dirty="0">
                <a:cs typeface="+mn-cs"/>
              </a:rPr>
              <a:t>97.5</a:t>
            </a:r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25CF7B0E-09DA-4717-ACC8-3C5B505D9A05}"/>
              </a:ext>
            </a:extLst>
          </p:cNvPr>
          <p:cNvGrpSpPr/>
          <p:nvPr/>
        </p:nvGrpSpPr>
        <p:grpSpPr>
          <a:xfrm>
            <a:off x="3012769" y="4756100"/>
            <a:ext cx="254878" cy="1129116"/>
            <a:chOff x="2269778" y="4921200"/>
            <a:chExt cx="254878" cy="1129116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B8CB1A5-D0C9-457D-8386-C86922EC2508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4921200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473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7C7DD6B-89D8-4176-A573-D82EE8EAAF1F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5393425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489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FDB6982-4CF6-417E-942E-BAA51A494FE3}"/>
                </a:ext>
              </a:extLst>
            </p:cNvPr>
            <p:cNvSpPr txBox="1">
              <a:spLocks/>
            </p:cNvSpPr>
            <p:nvPr/>
          </p:nvSpPr>
          <p:spPr>
            <a:xfrm>
              <a:off x="2269778" y="5865650"/>
              <a:ext cx="254878" cy="184666"/>
            </a:xfrm>
            <a:prstGeom prst="rect">
              <a:avLst/>
            </a:prstGeom>
          </p:spPr>
          <p:txBody>
            <a:bodyPr vert="horz" wrap="non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r>
                <a:rPr lang="en-US" sz="1200" b="1" dirty="0">
                  <a:cs typeface="+mn-cs"/>
                </a:rPr>
                <a:t>496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8DAFB94-27FA-46C2-85E3-25A1B5DB1E79}"/>
              </a:ext>
            </a:extLst>
          </p:cNvPr>
          <p:cNvGrpSpPr/>
          <p:nvPr/>
        </p:nvGrpSpPr>
        <p:grpSpPr>
          <a:xfrm>
            <a:off x="4439521" y="4756100"/>
            <a:ext cx="183406" cy="1129116"/>
            <a:chOff x="4711700" y="4921200"/>
            <a:chExt cx="183406" cy="1129116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FE6A862-2311-4472-A665-446AFA27A3C0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4921200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36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A6B99B5-1F11-4C78-B77D-B8AB0A4C649E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5393425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1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8D9AA5C-CBC7-4729-9D4B-C75DE0715B52}"/>
                </a:ext>
              </a:extLst>
            </p:cNvPr>
            <p:cNvSpPr txBox="1">
              <a:spLocks/>
            </p:cNvSpPr>
            <p:nvPr/>
          </p:nvSpPr>
          <p:spPr>
            <a:xfrm>
              <a:off x="4711700" y="5865650"/>
              <a:ext cx="183406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1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216E051F-E17A-4B9D-870E-B14501F40B31}"/>
              </a:ext>
            </a:extLst>
          </p:cNvPr>
          <p:cNvGrpSpPr/>
          <p:nvPr/>
        </p:nvGrpSpPr>
        <p:grpSpPr>
          <a:xfrm>
            <a:off x="5707866" y="4756100"/>
            <a:ext cx="298905" cy="1129116"/>
            <a:chOff x="6363921" y="4921200"/>
            <a:chExt cx="298905" cy="1129116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FF7F9DC7-59A4-41F8-B58B-C33D4CC69D81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4921200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6.83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F8693357-A8C6-4344-BE18-38813D4A32A7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5393425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0.17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0511A4A-C0D8-4142-8B22-22445ACA35C2}"/>
                </a:ext>
              </a:extLst>
            </p:cNvPr>
            <p:cNvSpPr txBox="1">
              <a:spLocks/>
            </p:cNvSpPr>
            <p:nvPr/>
          </p:nvSpPr>
          <p:spPr>
            <a:xfrm>
              <a:off x="6363921" y="5865650"/>
              <a:ext cx="298905" cy="184666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spAutoFit/>
            </a:bodyPr>
            <a:lstStyle>
              <a:lvl1pPr lvl="0" inden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Char char="​"/>
                <a:defRPr lang="en-US" sz="1600" dirty="0">
                  <a:cs typeface="Arial" panose="020B0604020202020204" pitchFamily="34" charset="0"/>
                </a:defRPr>
              </a:lvl1pPr>
              <a:lvl2pPr marL="228600" lvl="1" indent="-22860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Char char=""/>
                <a:defRPr lang="en-US" sz="1600" dirty="0"/>
              </a:lvl2pPr>
              <a:lvl3pPr marL="438912" lvl="2" indent="-210312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Char char="‒"/>
                <a:defRPr lang="en-US" sz="1600" dirty="0"/>
              </a:lvl3pPr>
              <a:lvl4pPr marL="594360" lvl="3" indent="-155448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•"/>
                <a:defRPr lang="en-US" sz="1600" dirty="0"/>
              </a:lvl4pPr>
              <a:lvl5pPr marL="813816" lvl="4" indent="-146304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Char char="̶"/>
                <a:defRPr lang="en-US" sz="1600" dirty="0"/>
              </a:lvl5pPr>
              <a:lvl6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6pPr>
              <a:lvl7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7pPr>
              <a:lvl8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8pPr>
              <a:lvl9pPr marL="1085850" indent="-171450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SzPct val="100000"/>
                <a:buFont typeface="Arial" panose="020B0604020202020204" pitchFamily="34" charset="0"/>
                <a:buChar char="▫"/>
                <a:defRPr sz="1600">
                  <a:cs typeface="Arial" panose="020B0604020202020204" pitchFamily="34" charset="0"/>
                </a:defRPr>
              </a:lvl9pPr>
            </a:lstStyle>
            <a:p>
              <a:pPr algn="r"/>
              <a:r>
                <a:rPr lang="en-US" sz="1200" b="1" dirty="0">
                  <a:cs typeface="+mn-cs"/>
                </a:rPr>
                <a:t>0.17</a:t>
              </a: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CE11E8C8-1B88-4B76-95B0-034C986B8110}"/>
              </a:ext>
            </a:extLst>
          </p:cNvPr>
          <p:cNvSpPr txBox="1">
            <a:spLocks/>
          </p:cNvSpPr>
          <p:nvPr/>
        </p:nvSpPr>
        <p:spPr>
          <a:xfrm>
            <a:off x="6954611" y="5700550"/>
            <a:ext cx="298905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r"/>
            <a:r>
              <a:rPr lang="en-US" sz="1200" b="1" dirty="0">
                <a:cs typeface="+mn-cs"/>
              </a:rPr>
              <a:t>97.5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5E74CAF-E833-4676-981F-3CA00AC3B862}"/>
              </a:ext>
            </a:extLst>
          </p:cNvPr>
          <p:cNvSpPr txBox="1">
            <a:spLocks/>
          </p:cNvSpPr>
          <p:nvPr/>
        </p:nvSpPr>
        <p:spPr>
          <a:xfrm>
            <a:off x="7545301" y="4437763"/>
            <a:ext cx="928139" cy="215444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400" b="1" dirty="0">
                <a:latin typeface="+mn-lt"/>
                <a:cs typeface="Arial" panose="020B0604020202020204" pitchFamily="34" charset="0"/>
              </a:rPr>
              <a:t>VE 95% CI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C59F8AF-5B35-40B0-9D25-FFEE0B09B2B5}"/>
              </a:ext>
            </a:extLst>
          </p:cNvPr>
          <p:cNvSpPr txBox="1">
            <a:spLocks/>
          </p:cNvSpPr>
          <p:nvPr/>
        </p:nvSpPr>
        <p:spPr>
          <a:xfrm>
            <a:off x="7658754" y="5228325"/>
            <a:ext cx="70123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>
                <a:cs typeface="+mn-cs"/>
              </a:rPr>
              <a:t>81.6; 99.7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D645547A-C064-402B-94EF-35C1B941CDE1}"/>
              </a:ext>
            </a:extLst>
          </p:cNvPr>
          <p:cNvSpPr txBox="1">
            <a:spLocks/>
          </p:cNvSpPr>
          <p:nvPr/>
        </p:nvSpPr>
        <p:spPr>
          <a:xfrm>
            <a:off x="7658754" y="5700550"/>
            <a:ext cx="701232" cy="18466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>
                <a:cs typeface="+mn-cs"/>
              </a:rPr>
              <a:t>81.7; 99.7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35667F0-EADA-4411-8C52-7827026591C1}"/>
              </a:ext>
            </a:extLst>
          </p:cNvPr>
          <p:cNvSpPr txBox="1">
            <a:spLocks/>
          </p:cNvSpPr>
          <p:nvPr/>
        </p:nvSpPr>
        <p:spPr>
          <a:xfrm>
            <a:off x="563643" y="5700550"/>
            <a:ext cx="1863506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/>
              <a:t>Single dose Nonavalent</a:t>
            </a:r>
            <a:r>
              <a:rPr lang="en-US" sz="1200" b="1" baseline="30000" dirty="0">
                <a:solidFill>
                  <a:srgbClr val="000000"/>
                </a:solidFill>
                <a:highlight>
                  <a:srgbClr val="FFFF00"/>
                </a:highlight>
                <a:latin typeface="Arial"/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1200" b="1" dirty="0"/>
              <a:t>N = 758</a:t>
            </a:r>
            <a:endParaRPr lang="en-US" sz="1200" b="1" dirty="0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969B62B-83C1-4A62-9496-A6522BB8B4E7}"/>
              </a:ext>
            </a:extLst>
          </p:cNvPr>
          <p:cNvSpPr txBox="1">
            <a:spLocks/>
          </p:cNvSpPr>
          <p:nvPr/>
        </p:nvSpPr>
        <p:spPr>
          <a:xfrm>
            <a:off x="554737" y="5228325"/>
            <a:ext cx="167030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pt-BR" sz="1200" b="1" dirty="0"/>
              <a:t>Single dose Bivalent</a:t>
            </a:r>
            <a:r>
              <a:rPr lang="pt-BR" sz="1200" b="1" dirty="0">
                <a:solidFill>
                  <a:schemeClr val="tx2"/>
                </a:solidFill>
              </a:rPr>
              <a:t>*</a:t>
            </a:r>
            <a:br>
              <a:rPr lang="pt-BR" sz="1200" b="1" dirty="0"/>
            </a:br>
            <a:r>
              <a:rPr lang="pt-BR" sz="1200" b="1" dirty="0"/>
              <a:t>N = 760</a:t>
            </a:r>
            <a:endParaRPr lang="en-US" sz="1200" b="1" dirty="0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35FC1DE-D7D4-48AA-855B-52674694DF41}"/>
              </a:ext>
            </a:extLst>
          </p:cNvPr>
          <p:cNvSpPr txBox="1">
            <a:spLocks/>
          </p:cNvSpPr>
          <p:nvPr/>
        </p:nvSpPr>
        <p:spPr>
          <a:xfrm>
            <a:off x="554737" y="4756100"/>
            <a:ext cx="1670304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r>
              <a:rPr lang="en-US" sz="1200" b="1" dirty="0"/>
              <a:t>Delayed Vaccination</a:t>
            </a:r>
            <a:br>
              <a:rPr lang="en-US" sz="1200" b="1" dirty="0"/>
            </a:br>
            <a:r>
              <a:rPr lang="en-US" sz="1200" b="1" dirty="0"/>
              <a:t>N = 757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E46FC8D-F945-4734-84A9-03802BAC88B1}"/>
              </a:ext>
            </a:extLst>
          </p:cNvPr>
          <p:cNvSpPr txBox="1">
            <a:spLocks/>
          </p:cNvSpPr>
          <p:nvPr/>
        </p:nvSpPr>
        <p:spPr>
          <a:xfrm>
            <a:off x="9129592" y="1617530"/>
            <a:ext cx="2514796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600" dirty="0">
                <a:cs typeface="Arial" panose="020B0604020202020204" pitchFamily="34" charset="0"/>
              </a:defRPr>
            </a:lvl1pPr>
            <a:lvl2pPr marL="228600" lvl="1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dirty="0"/>
            </a:lvl2pPr>
            <a:lvl3pPr marL="438912" lvl="2" indent="-210312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dirty="0"/>
            </a:lvl3pPr>
            <a:lvl4pPr marL="594360" lvl="3" indent="-15544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dirty="0"/>
            </a:lvl4pPr>
            <a:lvl5pPr marL="813816" lvl="4" indent="-146304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dirty="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1600" b="1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SYNTHESIS</a:t>
            </a:r>
          </a:p>
        </p:txBody>
      </p:sp>
      <p:cxnSp>
        <p:nvCxnSpPr>
          <p:cNvPr id="46" name="LineBasicDefault 3">
            <a:extLst>
              <a:ext uri="{FF2B5EF4-FFF2-40B4-BE49-F238E27FC236}">
                <a16:creationId xmlns:a16="http://schemas.microsoft.com/office/drawing/2014/main" id="{0DFAB362-BDA6-4489-8692-D4A913E72EF1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9134510" y="1988288"/>
            <a:ext cx="2509878" cy="0"/>
          </a:xfrm>
          <a:prstGeom prst="straightConnector1">
            <a:avLst/>
          </a:prstGeom>
          <a:ln w="12700" cap="flat">
            <a:solidFill>
              <a:srgbClr val="7F7F7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721E22-9405-4998-AD1B-05C27D92BE8D}"/>
              </a:ext>
            </a:extLst>
          </p:cNvPr>
          <p:cNvSpPr txBox="1"/>
          <p:nvPr/>
        </p:nvSpPr>
        <p:spPr>
          <a:xfrm>
            <a:off x="119109" y="6354528"/>
            <a:ext cx="1959864" cy="10323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700" dirty="0">
                <a:solidFill>
                  <a:srgbClr val="454E60"/>
                </a:solidFill>
                <a:latin typeface="+mn-lt"/>
              </a:rPr>
              <a:t>*</a:t>
            </a:r>
            <a:r>
              <a:rPr lang="en-US" sz="700" dirty="0" err="1">
                <a:solidFill>
                  <a:srgbClr val="454E60"/>
                </a:solidFill>
                <a:latin typeface="+mn-lt"/>
              </a:rPr>
              <a:t>Immunobridging</a:t>
            </a:r>
            <a:r>
              <a:rPr lang="en-US" sz="700" dirty="0">
                <a:solidFill>
                  <a:srgbClr val="454E60"/>
                </a:solidFill>
                <a:latin typeface="+mn-lt"/>
              </a:rPr>
              <a:t> data is not yet available.</a:t>
            </a:r>
          </a:p>
          <a:p>
            <a:pPr algn="l"/>
            <a:endParaRPr lang="en-US" sz="1600" dirty="0">
              <a:solidFill>
                <a:srgbClr val="454E6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098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316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Cibles des vaccins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Filles avec pathologies chroniques ( VIH, Déficits immunitaires primitifs)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Filles victimes d’abus sexuels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- Filles vulnérables</a:t>
            </a:r>
          </a:p>
          <a:p>
            <a:pPr algn="just">
              <a:lnSpc>
                <a:spcPct val="2000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800" dirty="0">
                <a:latin typeface="+mj-lt"/>
                <a:cs typeface="Segoe UI" panose="020B0502040204020203" pitchFamily="34" charset="0"/>
              </a:rPr>
              <a:t>Et aussi les garçons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33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4619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PV-FASTER: searching for strategies to serve the cervical cancer  elimination campaign in COVID-19 times">
            <a:extLst>
              <a:ext uri="{FF2B5EF4-FFF2-40B4-BE49-F238E27FC236}">
                <a16:creationId xmlns:a16="http://schemas.microsoft.com/office/drawing/2014/main" id="{81696D4C-FA05-73D1-405C-130184E14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629" y="292100"/>
            <a:ext cx="9267371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567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7DA6923-2DAA-FC8D-F5C8-25D6E87D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8" y="141514"/>
            <a:ext cx="9241971" cy="645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8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36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B38A8-17D9-36B2-FEA4-FBA4E7FB96BF}"/>
              </a:ext>
            </a:extLst>
          </p:cNvPr>
          <p:cNvSpPr/>
          <p:nvPr/>
        </p:nvSpPr>
        <p:spPr>
          <a:xfrm>
            <a:off x="385764" y="1562699"/>
            <a:ext cx="11144250" cy="76944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SN" sz="2400" b="1" i="1" dirty="0" err="1">
                <a:solidFill>
                  <a:srgbClr val="0054FC"/>
                </a:solidFill>
                <a:latin typeface="Arial" panose="020B0604020202020204" pitchFamily="34" charset="0"/>
              </a:rPr>
              <a:t>European</a:t>
            </a:r>
            <a:r>
              <a:rPr lang="fr-SN" sz="2400" b="1" i="1" dirty="0">
                <a:solidFill>
                  <a:srgbClr val="0054FC"/>
                </a:solidFill>
                <a:latin typeface="Arial" panose="020B0604020202020204" pitchFamily="34" charset="0"/>
              </a:rPr>
              <a:t> Center for </a:t>
            </a:r>
            <a:r>
              <a:rPr lang="fr-SN" sz="2400" b="1" i="1" dirty="0" err="1">
                <a:solidFill>
                  <a:srgbClr val="0054FC"/>
                </a:solidFill>
                <a:latin typeface="Arial" panose="020B0604020202020204" pitchFamily="34" charset="0"/>
              </a:rPr>
              <a:t>Disease</a:t>
            </a:r>
            <a:r>
              <a:rPr lang="fr-SN" sz="2400" b="1" i="1" dirty="0">
                <a:solidFill>
                  <a:srgbClr val="0054FC"/>
                </a:solidFill>
                <a:latin typeface="Arial" panose="020B0604020202020204" pitchFamily="34" charset="0"/>
              </a:rPr>
              <a:t> Control</a:t>
            </a:r>
            <a:r>
              <a:rPr lang="fr-SN" sz="2400" b="1" dirty="0">
                <a:solidFill>
                  <a:srgbClr val="0054FC"/>
                </a:solidFill>
                <a:latin typeface="Arial" panose="020B0604020202020204" pitchFamily="34" charset="0"/>
              </a:rPr>
              <a:t> (ECDC</a:t>
            </a:r>
            <a:r>
              <a:rPr lang="fr-SN" sz="2000" b="1" dirty="0">
                <a:solidFill>
                  <a:srgbClr val="0054FC"/>
                </a:solidFill>
                <a:latin typeface="Arial" panose="020B0604020202020204" pitchFamily="34" charset="0"/>
              </a:rPr>
              <a:t>) </a:t>
            </a:r>
          </a:p>
          <a:p>
            <a:pPr algn="ctr"/>
            <a:r>
              <a:rPr lang="fr-SN" sz="2000" b="1" dirty="0">
                <a:solidFill>
                  <a:srgbClr val="0054FC"/>
                </a:solidFill>
                <a:latin typeface="Arial" panose="020B0604020202020204" pitchFamily="34" charset="0"/>
              </a:rPr>
              <a:t>et l'Agence Européenne du Médicament </a:t>
            </a:r>
            <a:endParaRPr lang="fr-SN" dirty="0">
              <a:latin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3CEE0E-E9B9-004B-FA49-9B5B8E95605D}"/>
              </a:ext>
            </a:extLst>
          </p:cNvPr>
          <p:cNvSpPr/>
          <p:nvPr/>
        </p:nvSpPr>
        <p:spPr>
          <a:xfrm>
            <a:off x="214313" y="2509939"/>
            <a:ext cx="1175861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fr-SN" sz="2800" dirty="0"/>
              <a:t>Effets indésirables </a:t>
            </a:r>
            <a:r>
              <a:rPr lang="fr-SN" sz="2800" b="1" u="sng" dirty="0" err="1">
                <a:solidFill>
                  <a:srgbClr val="0054FC"/>
                </a:solidFill>
              </a:rPr>
              <a:t>légèrs</a:t>
            </a:r>
            <a:r>
              <a:rPr lang="fr-SN" sz="2800" b="1" u="sng" dirty="0">
                <a:solidFill>
                  <a:srgbClr val="0054FC"/>
                </a:solidFill>
              </a:rPr>
              <a:t> ou modérés </a:t>
            </a:r>
            <a:endParaRPr lang="fr-SN" sz="2800" dirty="0"/>
          </a:p>
          <a:p>
            <a:endParaRPr lang="fr-SN" sz="2800" dirty="0"/>
          </a:p>
          <a:p>
            <a:pPr marL="285750" indent="-285750">
              <a:buFont typeface="Wingdings" pitchFamily="2" charset="2"/>
              <a:buChar char="q"/>
            </a:pPr>
            <a:r>
              <a:rPr lang="fr-SN" sz="2800" dirty="0"/>
              <a:t>Etudes disponibles montrent même incidence jeunes filles vaccinées/population générale </a:t>
            </a:r>
          </a:p>
          <a:p>
            <a:endParaRPr lang="fr-SN" sz="2800" dirty="0"/>
          </a:p>
          <a:p>
            <a:r>
              <a:rPr lang="fr-SN" sz="2800" dirty="0"/>
              <a:t> </a:t>
            </a:r>
            <a:r>
              <a:rPr lang="fr-SN" sz="2800" b="1" u="sng" dirty="0">
                <a:solidFill>
                  <a:srgbClr val="0054FC"/>
                </a:solidFill>
              </a:rPr>
              <a:t>Syndrome Douloureux Régional Complexe </a:t>
            </a:r>
            <a:r>
              <a:rPr lang="fr-SN" sz="2800" dirty="0">
                <a:solidFill>
                  <a:srgbClr val="0054FC"/>
                </a:solidFill>
              </a:rPr>
              <a:t>(SDRC) </a:t>
            </a:r>
            <a:r>
              <a:rPr lang="fr-SN" sz="2800" dirty="0"/>
              <a:t>et le </a:t>
            </a:r>
            <a:r>
              <a:rPr lang="fr-SN" sz="2800" b="1" u="sng" dirty="0">
                <a:solidFill>
                  <a:srgbClr val="0054FC"/>
                </a:solidFill>
              </a:rPr>
              <a:t>Syndrome de Tachycardie Orthostatique Posturale</a:t>
            </a:r>
            <a:r>
              <a:rPr lang="fr-SN" sz="2800" b="1" dirty="0">
                <a:solidFill>
                  <a:srgbClr val="0054FC"/>
                </a:solidFill>
              </a:rPr>
              <a:t> </a:t>
            </a:r>
            <a:r>
              <a:rPr lang="fr-SN" sz="2800" dirty="0">
                <a:solidFill>
                  <a:srgbClr val="0054FC"/>
                </a:solidFill>
              </a:rPr>
              <a:t>(STOP</a:t>
            </a:r>
            <a:r>
              <a:rPr lang="fr-SN" sz="2800" dirty="0"/>
              <a:t>) </a:t>
            </a:r>
            <a:endParaRPr lang="fr-SN" sz="2800" dirty="0">
              <a:solidFill>
                <a:srgbClr val="4E5C6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F1F85D-51E0-A99B-5037-7C43125BAAF2}"/>
              </a:ext>
            </a:extLst>
          </p:cNvPr>
          <p:cNvSpPr/>
          <p:nvPr/>
        </p:nvSpPr>
        <p:spPr>
          <a:xfrm>
            <a:off x="1014413" y="6000751"/>
            <a:ext cx="1051560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SN" sz="2400" b="1" dirty="0">
                <a:solidFill>
                  <a:srgbClr val="C00000"/>
                </a:solidFill>
                <a:latin typeface="Arial" panose="020B0604020202020204" pitchFamily="34" charset="0"/>
              </a:rPr>
              <a:t> Données de sécurité recueillies sont  rassurantes</a:t>
            </a:r>
          </a:p>
        </p:txBody>
      </p:sp>
    </p:spTree>
    <p:extLst>
      <p:ext uri="{BB962C8B-B14F-4D97-AF65-F5344CB8AC3E}">
        <p14:creationId xmlns:p14="http://schemas.microsoft.com/office/powerpoint/2010/main" val="10785068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37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D614F18-7750-A61D-91B8-DFB590F38928}"/>
              </a:ext>
            </a:extLst>
          </p:cNvPr>
          <p:cNvSpPr txBox="1"/>
          <p:nvPr/>
        </p:nvSpPr>
        <p:spPr>
          <a:xfrm>
            <a:off x="107345" y="1546621"/>
            <a:ext cx="11951766" cy="892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600" b="1" dirty="0">
                <a:solidFill>
                  <a:srgbClr val="0054FC"/>
                </a:solidFill>
              </a:rPr>
              <a:t>« COMITE CONSULTATIF MONDIAL SUR LA  SECURITE DES VACCINS » </a:t>
            </a:r>
            <a:r>
              <a:rPr lang="fr-FR" sz="2600" b="1" u="sng" dirty="0">
                <a:solidFill>
                  <a:srgbClr val="0054FC"/>
                </a:solidFill>
              </a:rPr>
              <a:t>(GACVS) </a:t>
            </a:r>
            <a:r>
              <a:rPr lang="fr-FR" sz="2600" b="1" dirty="0">
                <a:solidFill>
                  <a:srgbClr val="0054FC"/>
                </a:solidFill>
              </a:rPr>
              <a:t>DE L’OMS </a:t>
            </a:r>
            <a:r>
              <a:rPr lang="fr-FR" sz="2600" b="1" dirty="0"/>
              <a:t>2 – 3 </a:t>
            </a:r>
            <a:r>
              <a:rPr lang="fr-FR" sz="2600" b="1" dirty="0" err="1"/>
              <a:t>Dec</a:t>
            </a:r>
            <a:r>
              <a:rPr lang="fr-FR" sz="2600" b="1" dirty="0"/>
              <a:t> 2015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AEFD25-D896-2AC5-2933-89F2442249B7}"/>
              </a:ext>
            </a:extLst>
          </p:cNvPr>
          <p:cNvSpPr txBox="1"/>
          <p:nvPr/>
        </p:nvSpPr>
        <p:spPr>
          <a:xfrm>
            <a:off x="736030" y="2639229"/>
            <a:ext cx="7797598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i="1" u="sng" dirty="0"/>
              <a:t>le GACVS </a:t>
            </a:r>
            <a:r>
              <a:rPr lang="fr-FR" dirty="0"/>
              <a:t>n’a </a:t>
            </a:r>
            <a:r>
              <a:rPr lang="fr-FR" dirty="0" err="1"/>
              <a:t>relévé</a:t>
            </a:r>
            <a:r>
              <a:rPr lang="fr-FR" dirty="0"/>
              <a:t> </a:t>
            </a:r>
            <a:r>
              <a:rPr lang="fr-FR" u="sng" dirty="0">
                <a:solidFill>
                  <a:srgbClr val="FF0000"/>
                </a:solidFill>
              </a:rPr>
              <a:t>aucun nouvel </a:t>
            </a:r>
            <a:r>
              <a:rPr lang="fr-FR" u="sng" dirty="0" err="1">
                <a:solidFill>
                  <a:srgbClr val="FF0000"/>
                </a:solidFill>
              </a:rPr>
              <a:t>elément</a:t>
            </a:r>
            <a:r>
              <a:rPr lang="fr-FR" u="sng" dirty="0">
                <a:solidFill>
                  <a:srgbClr val="FF0000"/>
                </a:solidFill>
              </a:rPr>
              <a:t> indésirable  préoccupant </a:t>
            </a:r>
            <a:r>
              <a:rPr lang="fr-FR" dirty="0"/>
              <a:t>en exploitant de nombreuses études de grande ampleur et de haute qualité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BFFDD429-513A-9FC5-008C-B62B8AB7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703" y="3429000"/>
            <a:ext cx="464185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EF4EDA8C-AF4B-AECF-C7A0-1051B8A5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322" y="3511456"/>
            <a:ext cx="3521075" cy="144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73922072-0619-DC06-6832-10FC8AADF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850" y="5071609"/>
            <a:ext cx="32920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WER 14 JULY 2017, 92th YEAR / 14 JUILLET 2017,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92e ANNÉE - No 28, 2017, 92, 393–404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http://</a:t>
            </a:r>
            <a:r>
              <a:rPr lang="en-US" sz="1200" b="1" dirty="0" err="1">
                <a:solidFill>
                  <a:srgbClr val="FF0000"/>
                </a:solidFill>
              </a:rPr>
              <a:t>www.who.int</a:t>
            </a:r>
            <a:r>
              <a:rPr lang="en-US" sz="1200" b="1" dirty="0">
                <a:solidFill>
                  <a:srgbClr val="FF0000"/>
                </a:solidFill>
              </a:rPr>
              <a:t>/</a:t>
            </a:r>
            <a:r>
              <a:rPr lang="en-US" sz="1200" b="1" dirty="0" err="1">
                <a:solidFill>
                  <a:srgbClr val="FF0000"/>
                </a:solidFill>
              </a:rPr>
              <a:t>wer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AC2C6BE-7411-F7DB-3B20-2985E733C79E}"/>
              </a:ext>
            </a:extLst>
          </p:cNvPr>
          <p:cNvSpPr txBox="1"/>
          <p:nvPr/>
        </p:nvSpPr>
        <p:spPr>
          <a:xfrm>
            <a:off x="1538515" y="5939468"/>
            <a:ext cx="4572000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0000"/>
                </a:solidFill>
              </a:rPr>
              <a:t>EXCELLENT PROFIL DE SECURITE DU VACCIN HPV </a:t>
            </a:r>
          </a:p>
        </p:txBody>
      </p:sp>
    </p:spTree>
    <p:extLst>
      <p:ext uri="{BB962C8B-B14F-4D97-AF65-F5344CB8AC3E}">
        <p14:creationId xmlns:p14="http://schemas.microsoft.com/office/powerpoint/2010/main" val="3901320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2400" b="1" dirty="0">
                <a:solidFill>
                  <a:srgbClr val="7030A0"/>
                </a:solidFill>
                <a:latin typeface="Arial Narrow" panose="020B0606020202030204" pitchFamily="34" charset="0"/>
                <a:cs typeface="Segoe UI" panose="020B0502040204020203" pitchFamily="34" charset="0"/>
              </a:rPr>
              <a:t>Effets secondaires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5B957B-209F-8730-5192-80635D8777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494" t="9940" r="50328" b="20073"/>
          <a:stretch/>
        </p:blipFill>
        <p:spPr>
          <a:xfrm>
            <a:off x="589757" y="697357"/>
            <a:ext cx="5227320" cy="436165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D3D53C2-941E-94B1-4AC5-74093160A1D4}"/>
              </a:ext>
            </a:extLst>
          </p:cNvPr>
          <p:cNvSpPr txBox="1">
            <a:spLocks/>
          </p:cNvSpPr>
          <p:nvPr/>
        </p:nvSpPr>
        <p:spPr>
          <a:xfrm>
            <a:off x="91440" y="1534388"/>
            <a:ext cx="6004560" cy="41586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1" dirty="0">
                <a:highlight>
                  <a:srgbClr val="C0C0C0"/>
                </a:highlight>
              </a:rPr>
              <a:t>ETUDE DE LA TOLERANCE DU GARDASIL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2C373D-5668-0776-8964-17EDD4025E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67" t="19679" b="21109"/>
          <a:stretch/>
        </p:blipFill>
        <p:spPr>
          <a:xfrm>
            <a:off x="7782160" y="1697514"/>
            <a:ext cx="3870960" cy="441897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8C882B1-1806-6009-126A-615671733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504"/>
          <a:stretch/>
        </p:blipFill>
        <p:spPr>
          <a:xfrm>
            <a:off x="214313" y="5341941"/>
            <a:ext cx="11644312" cy="1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4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39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0" y="181078"/>
            <a:ext cx="10292485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C0B4EE-BAEB-0291-7B6B-0994A3312257}"/>
              </a:ext>
            </a:extLst>
          </p:cNvPr>
          <p:cNvSpPr/>
          <p:nvPr/>
        </p:nvSpPr>
        <p:spPr>
          <a:xfrm>
            <a:off x="357188" y="883171"/>
            <a:ext cx="1132998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r>
              <a:rPr lang="en-US" sz="2800" b="1" spc="38" dirty="0">
                <a:latin typeface="+mj-lt"/>
              </a:rPr>
              <a:t>Deux </a:t>
            </a:r>
            <a:r>
              <a:rPr lang="en-US" sz="2800" b="1" i="1" spc="38" dirty="0">
                <a:latin typeface="+mj-lt"/>
              </a:rPr>
              <a:t>end points pour </a:t>
            </a:r>
            <a:r>
              <a:rPr lang="en-US" sz="2800" b="1" i="1" spc="38" dirty="0" err="1">
                <a:latin typeface="+mj-lt"/>
              </a:rPr>
              <a:t>évaluer</a:t>
            </a:r>
            <a:r>
              <a:rPr lang="en-US" sz="2800" b="1" i="1" spc="38" dirty="0">
                <a:latin typeface="+mj-lt"/>
              </a:rPr>
              <a:t> </a:t>
            </a:r>
            <a:r>
              <a:rPr lang="en-US" sz="2800" b="1" i="1" spc="38" dirty="0" err="1">
                <a:latin typeface="+mj-lt"/>
              </a:rPr>
              <a:t>l’éfficacité</a:t>
            </a:r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A partir des  anomalies  du 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frottis </a:t>
            </a:r>
            <a:r>
              <a:rPr lang="en-US" sz="2800" b="1" i="1" u="sng" spc="38" dirty="0" err="1">
                <a:solidFill>
                  <a:schemeClr val="accent2"/>
                </a:solidFill>
                <a:latin typeface="+mj-lt"/>
              </a:rPr>
              <a:t>cervico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 vaginal</a:t>
            </a:r>
            <a:r>
              <a:rPr lang="en-US" sz="2800" b="1" i="1" spc="38" dirty="0">
                <a:solidFill>
                  <a:schemeClr val="accent2"/>
                </a:solidFill>
                <a:latin typeface="+mj-lt"/>
              </a:rPr>
              <a:t>  (CIN 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et</a:t>
            </a: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Des </a:t>
            </a:r>
            <a:r>
              <a:rPr lang="en-US" sz="2800" b="1" i="1" spc="38" dirty="0" err="1">
                <a:solidFill>
                  <a:srgbClr val="0054FC"/>
                </a:solidFill>
                <a:latin typeface="+mj-lt"/>
              </a:rPr>
              <a:t>verrues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</a:t>
            </a:r>
            <a:r>
              <a:rPr lang="en-US" sz="2800" b="1" i="1" spc="38" dirty="0" err="1">
                <a:solidFill>
                  <a:srgbClr val="0054FC"/>
                </a:solidFill>
                <a:latin typeface="+mj-lt"/>
              </a:rPr>
              <a:t>génitales</a:t>
            </a:r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 </a:t>
            </a:r>
            <a:r>
              <a:rPr lang="en-US" sz="2800" b="1" spc="38" dirty="0">
                <a:solidFill>
                  <a:srgbClr val="C0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charset="0"/>
              </a:rPr>
              <a:t>Incidence de la </a:t>
            </a:r>
            <a:r>
              <a:rPr lang="en-US" sz="2800" b="1" dirty="0" err="1">
                <a:solidFill>
                  <a:srgbClr val="C00000"/>
                </a:solidFill>
                <a:latin typeface="+mj-lt"/>
                <a:cs typeface="Arial" charset="0"/>
              </a:rPr>
              <a:t>maladie</a:t>
            </a:r>
            <a:r>
              <a:rPr lang="en-US" sz="2800" b="1" dirty="0">
                <a:solidFill>
                  <a:srgbClr val="C00000"/>
                </a:solidFill>
                <a:latin typeface="+mj-lt"/>
                <a:cs typeface="Arial" charset="0"/>
              </a:rPr>
              <a:t>)</a:t>
            </a: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</a:t>
            </a: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pPr lvl="1"/>
            <a:r>
              <a:rPr lang="en-US" sz="2800" b="1" i="1" spc="38" dirty="0">
                <a:solidFill>
                  <a:srgbClr val="0054FC"/>
                </a:solidFill>
                <a:latin typeface="+mj-lt"/>
              </a:rPr>
              <a:t> 2.  A partir de la </a:t>
            </a:r>
            <a:r>
              <a:rPr lang="en-US" sz="2800" b="1" i="1" u="sng" spc="38" dirty="0">
                <a:solidFill>
                  <a:schemeClr val="accent2"/>
                </a:solidFill>
                <a:latin typeface="+mj-lt"/>
              </a:rPr>
              <a:t>prévalence du HPV</a:t>
            </a:r>
          </a:p>
          <a:p>
            <a:pPr lvl="1"/>
            <a:endParaRPr lang="en-US" sz="2800" b="1" i="1" u="sng" spc="38" dirty="0">
              <a:solidFill>
                <a:schemeClr val="accent2"/>
              </a:solidFill>
              <a:latin typeface="+mj-lt"/>
            </a:endParaRPr>
          </a:p>
          <a:p>
            <a:pPr lvl="1"/>
            <a:endParaRPr lang="en-US" sz="2800" b="1" i="1" spc="38" dirty="0">
              <a:solidFill>
                <a:srgbClr val="0054FC"/>
              </a:solidFill>
              <a:latin typeface="+mj-lt"/>
            </a:endParaRPr>
          </a:p>
          <a:p>
            <a:endParaRPr lang="en-US" sz="2800" b="1" spc="38" dirty="0">
              <a:latin typeface="+mj-lt"/>
            </a:endParaRPr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B85D2432-E90C-37BB-5656-C670F99AB601}"/>
              </a:ext>
            </a:extLst>
          </p:cNvPr>
          <p:cNvSpPr txBox="1">
            <a:spLocks/>
          </p:cNvSpPr>
          <p:nvPr/>
        </p:nvSpPr>
        <p:spPr>
          <a:xfrm>
            <a:off x="1285875" y="2815069"/>
            <a:ext cx="9501188" cy="1714500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600" b="1" dirty="0">
                <a:latin typeface="Arial" charset="0"/>
                <a:cs typeface="Arial" charset="0"/>
              </a:rPr>
              <a:t>AIS </a:t>
            </a:r>
            <a:r>
              <a:rPr lang="en-US" sz="8600" dirty="0">
                <a:latin typeface="Arial" charset="0"/>
                <a:cs typeface="Arial" charset="0"/>
              </a:rPr>
              <a:t>= </a:t>
            </a:r>
            <a:r>
              <a:rPr lang="en-US" sz="8600" dirty="0" err="1">
                <a:latin typeface="Arial" charset="0"/>
                <a:cs typeface="Arial" charset="0"/>
              </a:rPr>
              <a:t>Adénocarcinome</a:t>
            </a:r>
            <a:r>
              <a:rPr lang="en-US" sz="8600" dirty="0">
                <a:latin typeface="Arial" charset="0"/>
                <a:cs typeface="Arial" charset="0"/>
              </a:rPr>
              <a:t> in situ;</a:t>
            </a:r>
            <a:r>
              <a:rPr lang="en-US" sz="8600" b="1" dirty="0">
                <a:latin typeface="Arial" charset="0"/>
                <a:cs typeface="Arial" charset="0"/>
              </a:rPr>
              <a:t> CI </a:t>
            </a:r>
            <a:r>
              <a:rPr lang="en-US" sz="8600" dirty="0">
                <a:latin typeface="Arial" charset="0"/>
                <a:cs typeface="Arial" charset="0"/>
              </a:rPr>
              <a:t>= Confidence </a:t>
            </a:r>
            <a:r>
              <a:rPr lang="en-US" sz="8600" dirty="0" err="1">
                <a:latin typeface="Arial" charset="0"/>
                <a:cs typeface="Arial" charset="0"/>
              </a:rPr>
              <a:t>intervalle</a:t>
            </a:r>
            <a:r>
              <a:rPr lang="en-US" sz="8600" dirty="0">
                <a:latin typeface="Arial" charset="0"/>
                <a:cs typeface="Arial" charset="0"/>
              </a:rPr>
              <a:t>; </a:t>
            </a:r>
          </a:p>
          <a:p>
            <a:pPr marL="0" indent="0">
              <a:buNone/>
            </a:pPr>
            <a:r>
              <a:rPr lang="en-US" sz="8600" b="1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CIN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 =</a:t>
            </a:r>
            <a:r>
              <a:rPr lang="en-US" sz="8600" dirty="0" err="1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Néoplasie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 cervicale </a:t>
            </a:r>
            <a:r>
              <a:rPr lang="en-US" sz="8600" dirty="0" err="1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intraépithéliale</a:t>
            </a:r>
            <a:r>
              <a:rPr lang="en-US" sz="8600" dirty="0">
                <a:solidFill>
                  <a:schemeClr val="accent2"/>
                </a:solidFill>
                <a:highlight>
                  <a:srgbClr val="FFFF00"/>
                </a:highlight>
                <a:latin typeface="Arial" charset="0"/>
                <a:cs typeface="Arial" charset="0"/>
              </a:rPr>
              <a:t>”</a:t>
            </a:r>
          </a:p>
          <a:p>
            <a:pPr marL="0" indent="0">
              <a:buNone/>
            </a:pPr>
            <a:r>
              <a:rPr lang="fr-SN" sz="8600" b="1" dirty="0" err="1"/>
              <a:t>VaIN</a:t>
            </a:r>
            <a:r>
              <a:rPr lang="fr-SN" sz="8600" b="1" dirty="0"/>
              <a:t> = </a:t>
            </a:r>
            <a:r>
              <a:rPr lang="fr-SN" sz="8600" b="1" dirty="0" err="1"/>
              <a:t>Neoplasia</a:t>
            </a:r>
            <a:r>
              <a:rPr lang="fr-SN" sz="8600" b="1" dirty="0"/>
              <a:t>  Vaginale </a:t>
            </a:r>
            <a:r>
              <a:rPr lang="fr-SN" sz="8600" b="1" dirty="0" err="1"/>
              <a:t>intraepitheliale</a:t>
            </a:r>
            <a:endParaRPr lang="fr-SN" sz="8600" b="1" dirty="0"/>
          </a:p>
          <a:p>
            <a:pPr marL="0" indent="0">
              <a:buNone/>
            </a:pPr>
            <a:r>
              <a:rPr lang="fr-SN" sz="8600" b="1" dirty="0"/>
              <a:t>VIN = </a:t>
            </a:r>
            <a:r>
              <a:rPr lang="fr-SN" sz="8600" dirty="0" err="1">
                <a:solidFill>
                  <a:srgbClr val="545454"/>
                </a:solidFill>
                <a:latin typeface="arial" panose="020B0604020202020204" pitchFamily="34" charset="0"/>
              </a:rPr>
              <a:t>neoplasia</a:t>
            </a:r>
            <a:r>
              <a:rPr lang="fr-SN" sz="8600" dirty="0">
                <a:solidFill>
                  <a:srgbClr val="545454"/>
                </a:solidFill>
                <a:latin typeface="arial" panose="020B0604020202020204" pitchFamily="34" charset="0"/>
              </a:rPr>
              <a:t> Vulvaire  </a:t>
            </a:r>
            <a:r>
              <a:rPr lang="fr-SN" sz="8600" dirty="0" err="1">
                <a:solidFill>
                  <a:srgbClr val="545454"/>
                </a:solidFill>
                <a:latin typeface="arial" panose="020B0604020202020204" pitchFamily="34" charset="0"/>
              </a:rPr>
              <a:t>intra-epitheliale</a:t>
            </a:r>
            <a:r>
              <a:rPr lang="fr-SN" sz="8600" dirty="0">
                <a:solidFill>
                  <a:srgbClr val="545454"/>
                </a:solidFill>
                <a:latin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n-US" sz="4400" b="1" dirty="0">
              <a:latin typeface="Arial" charset="0"/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78C8A7-5BEF-811E-22A1-F55BF1B89FF0}"/>
              </a:ext>
            </a:extLst>
          </p:cNvPr>
          <p:cNvSpPr/>
          <p:nvPr/>
        </p:nvSpPr>
        <p:spPr>
          <a:xfrm>
            <a:off x="915449" y="5344457"/>
            <a:ext cx="7909563" cy="628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Efficacité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du </a:t>
            </a: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vaccin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highlight>
                  <a:srgbClr val="C0C0C0"/>
                </a:highlight>
                <a:latin typeface="Arial" charset="0"/>
                <a:cs typeface="Arial" charset="0"/>
              </a:rPr>
              <a:t>présumé</a:t>
            </a:r>
            <a:r>
              <a:rPr lang="en-US" sz="3200" dirty="0">
                <a:highlight>
                  <a:srgbClr val="C0C0C0"/>
                </a:highlight>
                <a:latin typeface="Arial" charset="0"/>
                <a:cs typeface="Arial" charset="0"/>
              </a:rPr>
              <a:t> </a:t>
            </a:r>
            <a:r>
              <a:rPr lang="en-US" sz="3200" b="1" dirty="0">
                <a:highlight>
                  <a:srgbClr val="C0C0C0"/>
                </a:highlight>
                <a:latin typeface="Arial" charset="0"/>
                <a:cs typeface="Arial" charset="0"/>
              </a:rPr>
              <a:t>= </a:t>
            </a:r>
            <a:r>
              <a:rPr lang="en-US" sz="3200" b="1" u="sng" dirty="0">
                <a:highlight>
                  <a:srgbClr val="C0C0C0"/>
                </a:highlight>
                <a:latin typeface="Arial" charset="0"/>
                <a:cs typeface="Arial" charset="0"/>
              </a:rPr>
              <a:t>90%</a:t>
            </a:r>
          </a:p>
        </p:txBody>
      </p:sp>
      <p:pic>
        <p:nvPicPr>
          <p:cNvPr id="13" name="Picture 2" descr="Résultat de recherche d'images pour &quot;généralités&quot;">
            <a:extLst>
              <a:ext uri="{FF2B5EF4-FFF2-40B4-BE49-F238E27FC236}">
                <a16:creationId xmlns:a16="http://schemas.microsoft.com/office/drawing/2014/main" id="{2FA96E27-2C99-0317-AE48-0C4B3CDFE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63" y="5402169"/>
            <a:ext cx="463858" cy="9048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058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99461" y="779095"/>
            <a:ext cx="11623530" cy="5990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None/>
            </a:pPr>
            <a:r>
              <a:rPr lang="fr-FR" sz="2800" dirty="0">
                <a:latin typeface="+mj-lt"/>
              </a:rPr>
              <a:t>- Virus à ADN circulaire double brin (7 900 pb)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Séquences codant les protéines virales sont sur un seul brin, elles codent 8 à 10 protéines selon le génotype.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Génome enroulé autour d’histones cellulaires donnant aspect chromosome (minichromosome).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Réplication dans noyau cellulaire</a:t>
            </a:r>
          </a:p>
          <a:p>
            <a:pPr>
              <a:lnSpc>
                <a:spcPct val="200000"/>
              </a:lnSpc>
            </a:pPr>
            <a:r>
              <a:rPr lang="fr-FR" sz="2800" dirty="0">
                <a:latin typeface="+mj-lt"/>
              </a:rPr>
              <a:t>- Famille: Papillomaviridae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4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024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97" r="53901" b="20521"/>
          <a:stretch/>
        </p:blipFill>
        <p:spPr>
          <a:xfrm>
            <a:off x="1524001" y="1289722"/>
            <a:ext cx="4427621" cy="5223373"/>
          </a:xfrm>
        </p:spPr>
      </p:pic>
      <p:sp>
        <p:nvSpPr>
          <p:cNvPr id="6" name="TextBox 21">
            <a:extLst>
              <a:ext uri="{FF2B5EF4-FFF2-40B4-BE49-F238E27FC236}">
                <a16:creationId xmlns:a16="http://schemas.microsoft.com/office/drawing/2014/main" id="{EC023F45-43C5-2D46-BBED-B4CC5BAE1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578" y="2001303"/>
            <a:ext cx="2853519" cy="588963"/>
          </a:xfrm>
          <a:prstGeom prst="roundRect">
            <a:avLst>
              <a:gd name="adj" fmla="val 16667"/>
            </a:avLst>
          </a:prstGeom>
          <a:solidFill>
            <a:srgbClr val="C4E3E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r>
              <a:rPr lang="en-US" altLang="en-US" sz="2000" b="1" dirty="0">
                <a:solidFill>
                  <a:srgbClr val="37424A"/>
                </a:solidFill>
              </a:rPr>
              <a:t>Durant 6 </a:t>
            </a:r>
            <a:r>
              <a:rPr lang="en-US" altLang="en-US" sz="2000" b="1" dirty="0" err="1">
                <a:solidFill>
                  <a:srgbClr val="37424A"/>
                </a:solidFill>
              </a:rPr>
              <a:t>ans</a:t>
            </a:r>
            <a:r>
              <a:rPr lang="en-US" altLang="en-US" sz="2000" b="1" dirty="0">
                <a:solidFill>
                  <a:srgbClr val="37424A"/>
                </a:solidFill>
              </a:rPr>
              <a:t> de vaccination 4vHPV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D34A97-3681-C842-B796-736A29AD91B8}"/>
              </a:ext>
            </a:extLst>
          </p:cNvPr>
          <p:cNvSpPr/>
          <p:nvPr/>
        </p:nvSpPr>
        <p:spPr>
          <a:xfrm>
            <a:off x="3360348" y="646377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Femmes </a:t>
            </a:r>
            <a:endParaRPr lang="fr-FR" dirty="0"/>
          </a:p>
        </p:txBody>
      </p:sp>
      <p:pic>
        <p:nvPicPr>
          <p:cNvPr id="10" name="Espace réservé du contenu 3">
            <a:extLst>
              <a:ext uri="{FF2B5EF4-FFF2-40B4-BE49-F238E27FC236}">
                <a16:creationId xmlns:a16="http://schemas.microsoft.com/office/drawing/2014/main" id="{C8044646-27A4-2B4B-95C8-462E12AB49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33" t="20597" b="20521"/>
          <a:stretch/>
        </p:blipFill>
        <p:spPr>
          <a:xfrm>
            <a:off x="6136105" y="1345870"/>
            <a:ext cx="5144873" cy="52233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49350F-7123-4548-A79D-8B469F9D715A}"/>
              </a:ext>
            </a:extLst>
          </p:cNvPr>
          <p:cNvSpPr/>
          <p:nvPr/>
        </p:nvSpPr>
        <p:spPr>
          <a:xfrm>
            <a:off x="8096834" y="6383569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Hommes 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43384-7D2B-3147-BE88-5386435978A8}" type="slidenum">
              <a:rPr lang="fr-FR" smtClean="0"/>
              <a:t>40</a:t>
            </a:fld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E012CA8-9311-586D-A6B1-4E1F62EEC6E8}"/>
              </a:ext>
            </a:extLst>
          </p:cNvPr>
          <p:cNvGrpSpPr/>
          <p:nvPr/>
        </p:nvGrpSpPr>
        <p:grpSpPr>
          <a:xfrm>
            <a:off x="71695" y="165280"/>
            <a:ext cx="12048610" cy="589277"/>
            <a:chOff x="405422" y="165280"/>
            <a:chExt cx="11710251" cy="58927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D1252B6-33CF-513B-9ED6-657581743817}"/>
                </a:ext>
              </a:extLst>
            </p:cNvPr>
            <p:cNvSpPr/>
            <p:nvPr/>
          </p:nvSpPr>
          <p:spPr>
            <a:xfrm>
              <a:off x="1165213" y="167639"/>
              <a:ext cx="10746588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DA6C00C9-4CA3-A2BB-B6BF-09E8ACC7B3CF}"/>
                </a:ext>
              </a:extLst>
            </p:cNvPr>
            <p:cNvSpPr/>
            <p:nvPr/>
          </p:nvSpPr>
          <p:spPr>
            <a:xfrm>
              <a:off x="11377466" y="165280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827EBEEE-886C-8FAD-ECB1-10F845F5A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8314" y="165280"/>
              <a:ext cx="517359" cy="468000"/>
            </a:xfrm>
            <a:prstGeom prst="rect">
              <a:avLst/>
            </a:prstGeom>
          </p:spPr>
        </p:pic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DE42AAC7-0CA6-3740-B899-233521ACE5AD}"/>
                </a:ext>
              </a:extLst>
            </p:cNvPr>
            <p:cNvSpPr/>
            <p:nvPr/>
          </p:nvSpPr>
          <p:spPr>
            <a:xfrm>
              <a:off x="405422" y="167639"/>
              <a:ext cx="759790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6F19488F-8B00-FF64-ADF7-5D1445CCCBCD}"/>
              </a:ext>
            </a:extLst>
          </p:cNvPr>
          <p:cNvSpPr txBox="1"/>
          <p:nvPr/>
        </p:nvSpPr>
        <p:spPr>
          <a:xfrm>
            <a:off x="3032760" y="311225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E08D205E-34E0-4D4E-B6CF-D546C54444F4}" type="slidenum">
              <a:rPr lang="en-US" sz="18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/>
              <a:t>40</a:t>
            </a:fld>
            <a:endParaRPr lang="fr-FR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EE4E361-6159-F77F-0F0E-29E2FD64024B}"/>
              </a:ext>
            </a:extLst>
          </p:cNvPr>
          <p:cNvSpPr txBox="1"/>
          <p:nvPr/>
        </p:nvSpPr>
        <p:spPr>
          <a:xfrm>
            <a:off x="3032760" y="3112254"/>
            <a:ext cx="6126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72003EB-6E55-7A9B-4B1B-A7968C969D63}"/>
              </a:ext>
            </a:extLst>
          </p:cNvPr>
          <p:cNvSpPr txBox="1"/>
          <p:nvPr/>
        </p:nvSpPr>
        <p:spPr>
          <a:xfrm>
            <a:off x="71695" y="796424"/>
            <a:ext cx="63102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</p:txBody>
      </p:sp>
    </p:spTree>
    <p:extLst>
      <p:ext uri="{BB962C8B-B14F-4D97-AF65-F5344CB8AC3E}">
        <p14:creationId xmlns:p14="http://schemas.microsoft.com/office/powerpoint/2010/main" val="182815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88270" y="888565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41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15449" y="181078"/>
            <a:ext cx="1027506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Vaccins contre les Papillomavirus humains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8" name="Group 47">
            <a:extLst>
              <a:ext uri="{FF2B5EF4-FFF2-40B4-BE49-F238E27FC236}">
                <a16:creationId xmlns:a16="http://schemas.microsoft.com/office/drawing/2014/main" id="{0071EEA7-5FD3-22F2-144B-ED221957BF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872038"/>
              </p:ext>
            </p:extLst>
          </p:nvPr>
        </p:nvGraphicFramePr>
        <p:xfrm>
          <a:off x="1117600" y="1464469"/>
          <a:ext cx="9428479" cy="3929062"/>
        </p:xfrm>
        <a:graphic>
          <a:graphicData uri="http://schemas.openxmlformats.org/drawingml/2006/table">
            <a:tbl>
              <a:tblPr/>
              <a:tblGrid>
                <a:gridCol w="3580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7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65214"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Endpoint 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charset="0"/>
                        <a:ea typeface="MS PGothic" charset="0"/>
                        <a:cs typeface="MS PGothic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AFA5"/>
                        </a:buClr>
                        <a:buSzPct val="85000"/>
                        <a:buFont typeface="ZapfDingbats" charset="0"/>
                        <a:buNone/>
                        <a:tabLst/>
                      </a:pP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Efficacité prophylactique à fin d</a:t>
                      </a:r>
                      <a:r>
                        <a:rPr kumimoji="0" lang="ja-JP" alt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’</a:t>
                      </a:r>
                      <a:r>
                        <a:rPr kumimoji="0" lang="fr-FR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charset="0"/>
                          <a:ea typeface="MS PGothic" charset="0"/>
                          <a:cs typeface="MS PGothic" charset="0"/>
                        </a:rPr>
                        <a:t>étude 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CIN 2/3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associées à HPV 16 /18</a:t>
                      </a:r>
                      <a:endParaRPr kumimoji="0" lang="fr-FR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8493</a:t>
                      </a:r>
                      <a:b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8464 </a:t>
                      </a:r>
                      <a:endParaRPr kumimoji="0" lang="fr-FR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98,2 %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(93,5- 99,8)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54FC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VIN 2/3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54FC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associées à </a:t>
                      </a: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  <a:endParaRPr kumimoji="0" lang="fr-FR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100 %</a:t>
                      </a:r>
                      <a:r>
                        <a:rPr kumimoji="0" lang="fr-FR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(74,1-100) </a:t>
                      </a:r>
                      <a:r>
                        <a:rPr kumimoji="0" lang="fr-FR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0433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VaIN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2/3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associées à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100 %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(64,0- 100) 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2549"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Verrues génitales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 associées à </a:t>
                      </a: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HPV 6/11/16 /18</a:t>
                      </a:r>
                    </a:p>
                  </a:txBody>
                  <a:tcPr marL="91443" marR="91443" marT="42210" marB="4221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Gardasil® n = 7665</a:t>
                      </a:r>
                      <a:b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</a:br>
                      <a:r>
                        <a:rPr kumimoji="0" lang="fr-FR" sz="900" b="0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charset="0"/>
                          <a:ea typeface="MS PGothic" charset="0"/>
                          <a:cs typeface="Times New Roman" charset="0"/>
                        </a:rPr>
                        <a:t>Placebo  n = 7669</a:t>
                      </a:r>
                      <a:endParaRPr kumimoji="0" lang="fr-FR" sz="13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99,0 %</a:t>
                      </a:r>
                      <a:r>
                        <a:rPr kumimoji="0" lang="fr-FR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 (96,2- 99,9)</a:t>
                      </a:r>
                      <a:r>
                        <a:rPr kumimoji="0" lang="fr-FR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 Narrow" charset="0"/>
                          <a:ea typeface="MS PGothic" charset="0"/>
                          <a:cs typeface="Times New Roman" charset="0"/>
                        </a:rPr>
                        <a:t>3</a:t>
                      </a:r>
                    </a:p>
                    <a:p>
                      <a:pPr marL="0" marR="0" lvl="0" indent="0" algn="ctr" defTabSz="9572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85000"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 Narrow" charset="0"/>
                        <a:ea typeface="MS PGothic" charset="0"/>
                        <a:cs typeface="Times New Roman" charset="0"/>
                      </a:endParaRPr>
                    </a:p>
                  </a:txBody>
                  <a:tcPr marL="91443" marR="91443" marT="42210" marB="4221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itre 1">
            <a:extLst>
              <a:ext uri="{FF2B5EF4-FFF2-40B4-BE49-F238E27FC236}">
                <a16:creationId xmlns:a16="http://schemas.microsoft.com/office/drawing/2014/main" id="{84EADDD4-EEE2-53E7-78ED-C3A99AE05DF2}"/>
              </a:ext>
            </a:extLst>
          </p:cNvPr>
          <p:cNvSpPr txBox="1">
            <a:spLocks/>
          </p:cNvSpPr>
          <p:nvPr/>
        </p:nvSpPr>
        <p:spPr>
          <a:xfrm>
            <a:off x="543137" y="5487798"/>
            <a:ext cx="10403839" cy="9853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>
                <a:solidFill>
                  <a:srgbClr val="FF0000"/>
                </a:solidFill>
              </a:rPr>
              <a:t>Filles  âgées  de 16 à 26 ans, 3 doses de vaccins </a:t>
            </a:r>
          </a:p>
        </p:txBody>
      </p:sp>
      <p:sp>
        <p:nvSpPr>
          <p:cNvPr id="12" name="Text Box 40">
            <a:extLst>
              <a:ext uri="{FF2B5EF4-FFF2-40B4-BE49-F238E27FC236}">
                <a16:creationId xmlns:a16="http://schemas.microsoft.com/office/drawing/2014/main" id="{5BC6877B-5419-A100-0BDD-0A963103E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197" y="6567384"/>
            <a:ext cx="8934779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842963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Arial" charset="0"/>
              <a:buNone/>
            </a:pPr>
            <a:r>
              <a:rPr lang="fr-FR" sz="800" dirty="0">
                <a:solidFill>
                  <a:srgbClr val="289392"/>
                </a:solidFill>
                <a:latin typeface="Arial Narrow" charset="0"/>
              </a:rPr>
              <a:t>1.RCP  2.Dossier d’AMM </a:t>
            </a:r>
            <a:r>
              <a:rPr lang="fr-FR" sz="800" dirty="0" err="1">
                <a:solidFill>
                  <a:srgbClr val="289392"/>
                </a:solidFill>
                <a:latin typeface="Arial Narrow" charset="0"/>
              </a:rPr>
              <a:t>Gardasil</a:t>
            </a:r>
            <a:r>
              <a:rPr lang="fr-FR" sz="800" baseline="30000" dirty="0">
                <a:solidFill>
                  <a:srgbClr val="289392"/>
                </a:solidFill>
                <a:latin typeface="Arial Narrow" charset="0"/>
              </a:rPr>
              <a:t>®  </a:t>
            </a:r>
            <a:r>
              <a:rPr lang="fr-FR" sz="800" dirty="0">
                <a:solidFill>
                  <a:srgbClr val="289392"/>
                </a:solidFill>
                <a:latin typeface="Arial Narrow" charset="0"/>
              </a:rPr>
              <a:t>3.Dillner &amp; al. BMJ2010</a:t>
            </a:r>
          </a:p>
        </p:txBody>
      </p:sp>
    </p:spTree>
    <p:extLst>
      <p:ext uri="{BB962C8B-B14F-4D97-AF65-F5344CB8AC3E}">
        <p14:creationId xmlns:p14="http://schemas.microsoft.com/office/powerpoint/2010/main" val="4157071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EA1065C-2B21-43D3-8298-572966AA02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71088" y="7322022"/>
            <a:ext cx="279400" cy="288925"/>
          </a:xfrm>
        </p:spPr>
        <p:txBody>
          <a:bodyPr/>
          <a:lstStyle>
            <a:lvl1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BC3DEBB-3933-AD44-A218-BDCC1E4A1D8A}" type="slidenum">
              <a:rPr lang="en-US">
                <a:solidFill>
                  <a:srgbClr val="FFFFFF"/>
                </a:solidFill>
                <a:latin typeface="Arial Narrow" charset="0"/>
              </a:rPr>
              <a:pPr/>
              <a:t>42</a:t>
            </a:fld>
            <a:endParaRPr lang="en-US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D4BC551-5CCB-4E59-80BD-E5B96F97BB79}"/>
              </a:ext>
            </a:extLst>
          </p:cNvPr>
          <p:cNvSpPr txBox="1">
            <a:spLocks/>
          </p:cNvSpPr>
          <p:nvPr/>
        </p:nvSpPr>
        <p:spPr>
          <a:xfrm>
            <a:off x="100013" y="1335790"/>
            <a:ext cx="11901487" cy="876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noAutofit/>
          </a:bodyPr>
          <a:lstStyle>
            <a:lvl1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877C"/>
              </a:buClr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Anomalies de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 Narrow" charset="0"/>
              </a:rPr>
              <a:t>hauts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 grades 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 Narrow" charset="0"/>
              </a:rPr>
              <a:t>cervicaux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Arial Narrow" charset="0"/>
              </a:rPr>
              <a:t>ou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00877C"/>
              </a:buClr>
            </a:pPr>
            <a:r>
              <a:rPr lang="en-US" sz="3200" b="1" dirty="0">
                <a:solidFill>
                  <a:srgbClr val="FF0000"/>
                </a:solidFill>
                <a:latin typeface="+mj-lt"/>
                <a:cs typeface="Arial Narrow" charset="0"/>
              </a:rPr>
              <a:t>“High-Grade Cervical Abnormalities”: CIN 2 et CIN3</a:t>
            </a:r>
            <a:endParaRPr lang="en-US" sz="3200" b="1" baseline="30000" dirty="0">
              <a:solidFill>
                <a:srgbClr val="FF0000"/>
              </a:solidFill>
              <a:latin typeface="+mj-lt"/>
              <a:cs typeface="Arial Narrow" charset="0"/>
            </a:endParaRPr>
          </a:p>
        </p:txBody>
      </p:sp>
      <p:pic>
        <p:nvPicPr>
          <p:cNvPr id="4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62" y="3190189"/>
            <a:ext cx="1291019" cy="775858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595" y="3169677"/>
            <a:ext cx="1107971" cy="829079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495" y="3224173"/>
            <a:ext cx="1000310" cy="793785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id="{2F1AA8DA-02ED-46B0-B547-E32E151EA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779" y="6412215"/>
            <a:ext cx="72088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lvl="4"/>
            <a:r>
              <a:rPr lang="en-US" sz="700" baseline="30000" dirty="0" err="1">
                <a:solidFill>
                  <a:srgbClr val="000000"/>
                </a:solidFill>
                <a:cs typeface="Segoe UI" charset="0"/>
              </a:rPr>
              <a:t>a</a:t>
            </a:r>
            <a:r>
              <a:rPr lang="en-US" sz="700" dirty="0" err="1">
                <a:solidFill>
                  <a:srgbClr val="000000"/>
                </a:solidFill>
                <a:cs typeface="Segoe UI" charset="0"/>
              </a:rPr>
              <a:t>Vaccinated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compared with unvaccinated women; calculated as (1 − incidence rate ratios, odds ratio, or hazard ratio) </a:t>
            </a:r>
            <a:r>
              <a:rPr lang="en-US" sz="700" dirty="0">
                <a:solidFill>
                  <a:srgbClr val="000000"/>
                </a:solidFill>
                <a:cs typeface="Times New Roman" charset="0"/>
              </a:rPr>
              <a:t>×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100. </a:t>
            </a:r>
            <a:br>
              <a:rPr lang="en-US" sz="700" dirty="0">
                <a:solidFill>
                  <a:srgbClr val="000000"/>
                </a:solidFill>
                <a:cs typeface="Segoe UI" charset="0"/>
              </a:rPr>
            </a:br>
            <a:r>
              <a:rPr lang="en-US" sz="700" dirty="0">
                <a:solidFill>
                  <a:srgbClr val="000000"/>
                </a:solidFill>
                <a:cs typeface="Segoe UI" charset="0"/>
              </a:rPr>
              <a:t>CIN2/3+=cervical intraepithelial neoplasia grade 2 or 3 or worse.</a:t>
            </a:r>
            <a:r>
              <a:rPr lang="en-US" sz="700" baseline="30000" dirty="0">
                <a:solidFill>
                  <a:srgbClr val="000000"/>
                </a:solidFill>
                <a:cs typeface="Segoe UI" charset="0"/>
              </a:rPr>
              <a:t>2,4</a:t>
            </a:r>
            <a:br>
              <a:rPr lang="en-US" sz="700" b="1" dirty="0">
                <a:solidFill>
                  <a:srgbClr val="000000"/>
                </a:solidFill>
                <a:cs typeface="Segoe UI" charset="0"/>
              </a:rPr>
            </a:b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1. </a:t>
            </a:r>
            <a:r>
              <a:rPr lang="en-US" sz="700" dirty="0">
                <a:solidFill>
                  <a:srgbClr val="000000"/>
                </a:solidFill>
              </a:rPr>
              <a:t>Garland SM et al. </a:t>
            </a:r>
            <a:r>
              <a:rPr lang="en-US" sz="700" i="1" dirty="0" err="1">
                <a:solidFill>
                  <a:srgbClr val="000000"/>
                </a:solidFill>
              </a:rPr>
              <a:t>Clin</a:t>
            </a:r>
            <a:r>
              <a:rPr lang="en-US" sz="700" i="1" dirty="0">
                <a:solidFill>
                  <a:srgbClr val="000000"/>
                </a:solidFill>
              </a:rPr>
              <a:t> Infect Dis</a:t>
            </a:r>
            <a:r>
              <a:rPr lang="en-US" sz="700" dirty="0">
                <a:solidFill>
                  <a:srgbClr val="000000"/>
                </a:solidFill>
              </a:rPr>
              <a:t>. 2016;63:519–527.  </a:t>
            </a: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2.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Crowe E et al. </a:t>
            </a:r>
            <a:r>
              <a:rPr lang="en-US" sz="700" i="1" dirty="0">
                <a:solidFill>
                  <a:srgbClr val="000000"/>
                </a:solidFill>
                <a:cs typeface="Segoe UI" charset="0"/>
              </a:rPr>
              <a:t>BMJ.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2014;348:g1458. </a:t>
            </a: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3.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Baldur-</a:t>
            </a:r>
            <a:r>
              <a:rPr lang="en-US" sz="700" dirty="0" err="1">
                <a:solidFill>
                  <a:srgbClr val="000000"/>
                </a:solidFill>
                <a:cs typeface="Segoe UI" charset="0"/>
              </a:rPr>
              <a:t>Felskov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B et al. </a:t>
            </a:r>
            <a:r>
              <a:rPr lang="en-US" sz="700" i="1" dirty="0">
                <a:solidFill>
                  <a:srgbClr val="000000"/>
                </a:solidFill>
                <a:cs typeface="Segoe UI" charset="0"/>
              </a:rPr>
              <a:t>J Natl Cancer Inst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. 2014;106:djt460. </a:t>
            </a:r>
            <a:r>
              <a:rPr lang="en-US" sz="700" b="1" dirty="0">
                <a:solidFill>
                  <a:srgbClr val="000000"/>
                </a:solidFill>
                <a:cs typeface="Segoe UI" charset="0"/>
              </a:rPr>
              <a:t>4. </a:t>
            </a:r>
            <a:r>
              <a:rPr lang="en-US" sz="700" dirty="0" err="1">
                <a:solidFill>
                  <a:srgbClr val="000000"/>
                </a:solidFill>
                <a:cs typeface="Segoe UI" charset="0"/>
              </a:rPr>
              <a:t>Herweijer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 E et al. </a:t>
            </a:r>
            <a:r>
              <a:rPr lang="en-US" sz="700" i="1" dirty="0" err="1">
                <a:solidFill>
                  <a:srgbClr val="000000"/>
                </a:solidFill>
                <a:cs typeface="Segoe UI" charset="0"/>
              </a:rPr>
              <a:t>Int</a:t>
            </a:r>
            <a:r>
              <a:rPr lang="en-US" sz="700" i="1" dirty="0">
                <a:solidFill>
                  <a:srgbClr val="000000"/>
                </a:solidFill>
                <a:cs typeface="Segoe UI" charset="0"/>
              </a:rPr>
              <a:t> J Cancer. </a:t>
            </a:r>
            <a:r>
              <a:rPr lang="en-US" sz="700" dirty="0">
                <a:solidFill>
                  <a:srgbClr val="000000"/>
                </a:solidFill>
                <a:cs typeface="Segoe UI" charset="0"/>
              </a:rPr>
              <a:t>2016;138:2867–2874.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A5B2A234-8FF8-4230-BA2C-4E275AEBD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4012084"/>
            <a:ext cx="2781300" cy="1733550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sz="2101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AFFC38-37D8-4C9F-9D8C-618E2C7FFE70}"/>
              </a:ext>
            </a:extLst>
          </p:cNvPr>
          <p:cNvSpPr/>
          <p:nvPr/>
        </p:nvSpPr>
        <p:spPr>
          <a:xfrm>
            <a:off x="2165351" y="4180360"/>
            <a:ext cx="771525" cy="25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42993">
              <a:defRPr/>
            </a:pPr>
            <a:r>
              <a:rPr lang="en-US" sz="2401" b="1" dirty="0">
                <a:solidFill>
                  <a:srgbClr val="6ECEB2">
                    <a:lumMod val="50000"/>
                  </a:srgbClr>
                </a:solidFill>
              </a:rPr>
              <a:t>53</a:t>
            </a:r>
            <a:r>
              <a:rPr lang="en-US" sz="1500" b="1" dirty="0">
                <a:solidFill>
                  <a:srgbClr val="6ECEB2">
                    <a:lumMod val="50000"/>
                  </a:srgbClr>
                </a:solidFill>
              </a:rPr>
              <a:t>%</a:t>
            </a:r>
            <a:endParaRPr lang="en-US" sz="2401" b="1" dirty="0">
              <a:solidFill>
                <a:srgbClr val="6ECEB2">
                  <a:lumMod val="50000"/>
                </a:srgbClr>
              </a:solidFill>
            </a:endParaRPr>
          </a:p>
        </p:txBody>
      </p:sp>
      <p:sp>
        <p:nvSpPr>
          <p:cNvPr id="10" name="TextBox 25">
            <a:extLst>
              <a:ext uri="{FF2B5EF4-FFF2-40B4-BE49-F238E27FC236}">
                <a16:creationId xmlns:a16="http://schemas.microsoft.com/office/drawing/2014/main" id="{921B7B68-507C-4E0A-B9FE-B8F9BE284D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4643604"/>
            <a:ext cx="2012950" cy="153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dirty="0"/>
              <a:t>Reduction du </a:t>
            </a:r>
            <a:r>
              <a:rPr lang="en-US" altLang="en-US" b="1" dirty="0">
                <a:solidFill>
                  <a:srgbClr val="C00000"/>
                </a:solidFill>
              </a:rPr>
              <a:t>CIN2/3+ </a:t>
            </a:r>
            <a:r>
              <a:rPr lang="en-US" altLang="en-US" dirty="0"/>
              <a:t>chez les femmes </a:t>
            </a:r>
            <a:r>
              <a:rPr lang="en-US" altLang="en-US" dirty="0" err="1"/>
              <a:t>vaccinées</a:t>
            </a:r>
            <a:r>
              <a:rPr lang="en-US" altLang="en-US" dirty="0"/>
              <a:t> </a:t>
            </a:r>
            <a:r>
              <a:rPr lang="en-US" altLang="en-US" dirty="0" err="1"/>
              <a:t>vs</a:t>
            </a:r>
            <a:r>
              <a:rPr lang="en-US" altLang="en-US" dirty="0"/>
              <a:t> non </a:t>
            </a:r>
            <a:r>
              <a:rPr lang="en-US" altLang="en-US" dirty="0" err="1"/>
              <a:t>vaccinées</a:t>
            </a:r>
            <a:r>
              <a:rPr lang="en-US" altLang="en-US" dirty="0"/>
              <a:t> de </a:t>
            </a:r>
            <a:r>
              <a:rPr lang="en-US" altLang="en-US" b="1" u="sng" dirty="0">
                <a:solidFill>
                  <a:srgbClr val="FF0000"/>
                </a:solidFill>
              </a:rPr>
              <a:t>19 </a:t>
            </a:r>
            <a:r>
              <a:rPr lang="en-US" altLang="en-US" b="1" u="sng" dirty="0" err="1">
                <a:solidFill>
                  <a:srgbClr val="FF0000"/>
                </a:solidFill>
              </a:rPr>
              <a:t>à</a:t>
            </a:r>
            <a:r>
              <a:rPr lang="en-US" altLang="en-US" b="1" u="sng" dirty="0">
                <a:solidFill>
                  <a:srgbClr val="FF0000"/>
                </a:solidFill>
              </a:rPr>
              <a:t> 22 ans</a:t>
            </a:r>
            <a:r>
              <a:rPr lang="en-US" altLang="en-US" dirty="0"/>
              <a:t>. </a:t>
            </a:r>
          </a:p>
        </p:txBody>
      </p:sp>
      <p:sp>
        <p:nvSpPr>
          <p:cNvPr id="11" name="Freeform 42"/>
          <p:cNvSpPr>
            <a:spLocks/>
          </p:cNvSpPr>
          <p:nvPr/>
        </p:nvSpPr>
        <p:spPr bwMode="auto">
          <a:xfrm>
            <a:off x="2244726" y="4653435"/>
            <a:ext cx="479425" cy="625475"/>
          </a:xfrm>
          <a:custGeom>
            <a:avLst/>
            <a:gdLst>
              <a:gd name="T0" fmla="*/ 167927 w 1287527"/>
              <a:gd name="T1" fmla="*/ 0 h 1966067"/>
              <a:gd name="T2" fmla="*/ 304121 w 1287527"/>
              <a:gd name="T3" fmla="*/ 0 h 1966067"/>
              <a:gd name="T4" fmla="*/ 316889 w 1287527"/>
              <a:gd name="T5" fmla="*/ 10909 h 1966067"/>
              <a:gd name="T6" fmla="*/ 316889 w 1287527"/>
              <a:gd name="T7" fmla="*/ 420777 h 1966067"/>
              <a:gd name="T8" fmla="*/ 390521 w 1287527"/>
              <a:gd name="T9" fmla="*/ 357868 h 1966067"/>
              <a:gd name="T10" fmla="*/ 410978 w 1287527"/>
              <a:gd name="T11" fmla="*/ 357868 h 1966067"/>
              <a:gd name="T12" fmla="*/ 475188 w 1287527"/>
              <a:gd name="T13" fmla="*/ 412728 h 1966067"/>
              <a:gd name="T14" fmla="*/ 475188 w 1287527"/>
              <a:gd name="T15" fmla="*/ 430206 h 1966067"/>
              <a:gd name="T16" fmla="*/ 250872 w 1287527"/>
              <a:gd name="T17" fmla="*/ 621855 h 1966067"/>
              <a:gd name="T18" fmla="*/ 240644 w 1287527"/>
              <a:gd name="T19" fmla="*/ 625475 h 1966067"/>
              <a:gd name="T20" fmla="*/ 239713 w 1287527"/>
              <a:gd name="T21" fmla="*/ 625145 h 1966067"/>
              <a:gd name="T22" fmla="*/ 238782 w 1287527"/>
              <a:gd name="T23" fmla="*/ 625475 h 1966067"/>
              <a:gd name="T24" fmla="*/ 228553 w 1287527"/>
              <a:gd name="T25" fmla="*/ 621855 h 1966067"/>
              <a:gd name="T26" fmla="*/ 4237 w 1287527"/>
              <a:gd name="T27" fmla="*/ 430206 h 1966067"/>
              <a:gd name="T28" fmla="*/ 4237 w 1287527"/>
              <a:gd name="T29" fmla="*/ 412728 h 1966067"/>
              <a:gd name="T30" fmla="*/ 68447 w 1287527"/>
              <a:gd name="T31" fmla="*/ 357868 h 1966067"/>
              <a:gd name="T32" fmla="*/ 88904 w 1287527"/>
              <a:gd name="T33" fmla="*/ 357868 h 1966067"/>
              <a:gd name="T34" fmla="*/ 155158 w 1287527"/>
              <a:gd name="T35" fmla="*/ 414473 h 1966067"/>
              <a:gd name="T36" fmla="*/ 155158 w 1287527"/>
              <a:gd name="T37" fmla="*/ 10909 h 1966067"/>
              <a:gd name="T38" fmla="*/ 167927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 dirty="0">
              <a:solidFill>
                <a:srgbClr val="C00000"/>
              </a:solidFill>
              <a:highlight>
                <a:srgbClr val="FF0000"/>
              </a:highlight>
            </a:endParaRPr>
          </a:p>
        </p:txBody>
      </p:sp>
      <p:sp>
        <p:nvSpPr>
          <p:cNvPr id="12" name="TextBox 28">
            <a:extLst>
              <a:ext uri="{FF2B5EF4-FFF2-40B4-BE49-F238E27FC236}">
                <a16:creationId xmlns:a16="http://schemas.microsoft.com/office/drawing/2014/main" id="{B44DF767-B935-4812-B499-3BCD8B7A0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4012084"/>
            <a:ext cx="2782888" cy="1733550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sz="2101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5D3244-5E31-4B43-A70F-8A2FD4570FEC}"/>
              </a:ext>
            </a:extLst>
          </p:cNvPr>
          <p:cNvSpPr/>
          <p:nvPr/>
        </p:nvSpPr>
        <p:spPr>
          <a:xfrm>
            <a:off x="8103393" y="4114772"/>
            <a:ext cx="769938" cy="25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42993">
              <a:defRPr/>
            </a:pPr>
            <a:r>
              <a:rPr lang="en-US" sz="2401" b="1" dirty="0">
                <a:solidFill>
                  <a:srgbClr val="6ECEB2">
                    <a:lumMod val="50000"/>
                  </a:srgbClr>
                </a:solidFill>
              </a:rPr>
              <a:t>75</a:t>
            </a:r>
            <a:r>
              <a:rPr lang="en-US" sz="1500" b="1" dirty="0">
                <a:solidFill>
                  <a:srgbClr val="6ECEB2">
                    <a:lumMod val="50000"/>
                  </a:srgbClr>
                </a:solidFill>
              </a:rPr>
              <a:t>%</a:t>
            </a:r>
          </a:p>
        </p:txBody>
      </p:sp>
      <p:sp>
        <p:nvSpPr>
          <p:cNvPr id="14" name="TextBox 32">
            <a:extLst>
              <a:ext uri="{FF2B5EF4-FFF2-40B4-BE49-F238E27FC236}">
                <a16:creationId xmlns:a16="http://schemas.microsoft.com/office/drawing/2014/main" id="{9C9D4297-72A1-4496-83D7-0CF080F4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3775" y="4691534"/>
            <a:ext cx="1925638" cy="165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dirty="0" err="1"/>
              <a:t>Réduction</a:t>
            </a:r>
            <a:r>
              <a:rPr lang="en-US" altLang="en-US" dirty="0"/>
              <a:t> du </a:t>
            </a:r>
            <a:r>
              <a:rPr lang="en-US" altLang="en-US" b="1" u="sng" dirty="0">
                <a:solidFill>
                  <a:srgbClr val="FF0000"/>
                </a:solidFill>
              </a:rPr>
              <a:t>CIN2+  </a:t>
            </a:r>
            <a:r>
              <a:rPr lang="en-US" altLang="en-US" dirty="0"/>
              <a:t>chez les femmes </a:t>
            </a:r>
            <a:r>
              <a:rPr lang="en-US" altLang="en-US" dirty="0" err="1"/>
              <a:t>vaccinées</a:t>
            </a:r>
            <a:r>
              <a:rPr lang="en-US" altLang="en-US" dirty="0"/>
              <a:t> vs non </a:t>
            </a:r>
            <a:r>
              <a:rPr lang="en-US" altLang="en-US" dirty="0" err="1"/>
              <a:t>vaccinées</a:t>
            </a:r>
            <a:r>
              <a:rPr lang="en-US" altLang="en-US" dirty="0"/>
              <a:t> de </a:t>
            </a:r>
            <a:r>
              <a:rPr lang="en-US" altLang="en-US" b="1" u="sng" dirty="0">
                <a:solidFill>
                  <a:srgbClr val="C00000"/>
                </a:solidFill>
              </a:rPr>
              <a:t>13 </a:t>
            </a:r>
            <a:r>
              <a:rPr lang="en-US" altLang="en-US" b="1" u="sng" dirty="0" err="1">
                <a:solidFill>
                  <a:srgbClr val="C00000"/>
                </a:solidFill>
              </a:rPr>
              <a:t>à</a:t>
            </a:r>
            <a:r>
              <a:rPr lang="en-US" altLang="en-US" b="1" u="sng" dirty="0">
                <a:solidFill>
                  <a:srgbClr val="C00000"/>
                </a:solidFill>
              </a:rPr>
              <a:t> 30 ans. </a:t>
            </a:r>
          </a:p>
          <a:p>
            <a:pPr defTabSz="342993">
              <a:lnSpc>
                <a:spcPct val="95000"/>
              </a:lnSpc>
              <a:defRPr/>
            </a:pPr>
            <a:r>
              <a:rPr lang="en-US" altLang="en-US" sz="1500" dirty="0">
                <a:solidFill>
                  <a:srgbClr val="37424A"/>
                </a:solidFill>
              </a:rPr>
              <a:t>.</a:t>
            </a:r>
          </a:p>
        </p:txBody>
      </p:sp>
      <p:sp>
        <p:nvSpPr>
          <p:cNvPr id="15" name="Freeform 42"/>
          <p:cNvSpPr>
            <a:spLocks/>
          </p:cNvSpPr>
          <p:nvPr/>
        </p:nvSpPr>
        <p:spPr bwMode="auto">
          <a:xfrm>
            <a:off x="8024814" y="4702647"/>
            <a:ext cx="477837" cy="622300"/>
          </a:xfrm>
          <a:custGeom>
            <a:avLst/>
            <a:gdLst>
              <a:gd name="T0" fmla="*/ 167370 w 1287527"/>
              <a:gd name="T1" fmla="*/ 0 h 1966067"/>
              <a:gd name="T2" fmla="*/ 303113 w 1287527"/>
              <a:gd name="T3" fmla="*/ 0 h 1966067"/>
              <a:gd name="T4" fmla="*/ 315840 w 1287527"/>
              <a:gd name="T5" fmla="*/ 10854 h 1966067"/>
              <a:gd name="T6" fmla="*/ 315840 w 1287527"/>
              <a:gd name="T7" fmla="*/ 418641 h 1966067"/>
              <a:gd name="T8" fmla="*/ 389227 w 1287527"/>
              <a:gd name="T9" fmla="*/ 356052 h 1966067"/>
              <a:gd name="T10" fmla="*/ 409617 w 1287527"/>
              <a:gd name="T11" fmla="*/ 356052 h 1966067"/>
              <a:gd name="T12" fmla="*/ 473614 w 1287527"/>
              <a:gd name="T13" fmla="*/ 410632 h 1966067"/>
              <a:gd name="T14" fmla="*/ 473614 w 1287527"/>
              <a:gd name="T15" fmla="*/ 428022 h 1966067"/>
              <a:gd name="T16" fmla="*/ 250041 w 1287527"/>
              <a:gd name="T17" fmla="*/ 618699 h 1966067"/>
              <a:gd name="T18" fmla="*/ 239847 w 1287527"/>
              <a:gd name="T19" fmla="*/ 622300 h 1966067"/>
              <a:gd name="T20" fmla="*/ 238919 w 1287527"/>
              <a:gd name="T21" fmla="*/ 621972 h 1966067"/>
              <a:gd name="T22" fmla="*/ 237991 w 1287527"/>
              <a:gd name="T23" fmla="*/ 622300 h 1966067"/>
              <a:gd name="T24" fmla="*/ 227796 w 1287527"/>
              <a:gd name="T25" fmla="*/ 618699 h 1966067"/>
              <a:gd name="T26" fmla="*/ 4223 w 1287527"/>
              <a:gd name="T27" fmla="*/ 428022 h 1966067"/>
              <a:gd name="T28" fmla="*/ 4223 w 1287527"/>
              <a:gd name="T29" fmla="*/ 410632 h 1966067"/>
              <a:gd name="T30" fmla="*/ 68220 w 1287527"/>
              <a:gd name="T31" fmla="*/ 356052 h 1966067"/>
              <a:gd name="T32" fmla="*/ 88610 w 1287527"/>
              <a:gd name="T33" fmla="*/ 356052 h 1966067"/>
              <a:gd name="T34" fmla="*/ 154644 w 1287527"/>
              <a:gd name="T35" fmla="*/ 412370 h 1966067"/>
              <a:gd name="T36" fmla="*/ 154644 w 1287527"/>
              <a:gd name="T37" fmla="*/ 10854 h 1966067"/>
              <a:gd name="T38" fmla="*/ 167370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ECD5939A-F662-489C-BE98-A55008863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9651" y="4012084"/>
            <a:ext cx="2784475" cy="1733550"/>
          </a:xfrm>
          <a:prstGeom prst="roundRect">
            <a:avLst>
              <a:gd name="adj" fmla="val 800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sz="2101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C20A04-AC44-4D25-8B13-A4C0AD07A8DD}"/>
              </a:ext>
            </a:extLst>
          </p:cNvPr>
          <p:cNvSpPr/>
          <p:nvPr/>
        </p:nvSpPr>
        <p:spPr>
          <a:xfrm>
            <a:off x="5065714" y="4180360"/>
            <a:ext cx="769937" cy="2587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42993">
              <a:defRPr/>
            </a:pPr>
            <a:r>
              <a:rPr lang="en-US" sz="2401" b="1" dirty="0">
                <a:solidFill>
                  <a:srgbClr val="6ECEB2">
                    <a:lumMod val="50000"/>
                  </a:srgbClr>
                </a:solidFill>
              </a:rPr>
              <a:t>73</a:t>
            </a:r>
            <a:r>
              <a:rPr lang="en-US" sz="1500" b="1" dirty="0">
                <a:solidFill>
                  <a:srgbClr val="6ECEB2">
                    <a:lumMod val="50000"/>
                  </a:srgbClr>
                </a:solidFill>
              </a:rPr>
              <a:t>%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E6EC6E59-25DE-4AC2-8543-D54905E18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8026" y="4607397"/>
            <a:ext cx="1770062" cy="165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dirty="0" err="1"/>
              <a:t>Réduction</a:t>
            </a:r>
            <a:r>
              <a:rPr lang="en-US" altLang="en-US" dirty="0"/>
              <a:t> du </a:t>
            </a:r>
            <a:r>
              <a:rPr lang="en-US" altLang="en-US" b="1" u="sng" dirty="0">
                <a:solidFill>
                  <a:srgbClr val="FF0000"/>
                </a:solidFill>
              </a:rPr>
              <a:t>CIN2/3+ </a:t>
            </a:r>
            <a:r>
              <a:rPr lang="en-US" altLang="en-US" dirty="0"/>
              <a:t>chez les </a:t>
            </a:r>
            <a:r>
              <a:rPr lang="en-US" altLang="en-US" dirty="0" err="1"/>
              <a:t>filles</a:t>
            </a:r>
            <a:r>
              <a:rPr lang="en-US" altLang="en-US" dirty="0"/>
              <a:t> </a:t>
            </a:r>
            <a:r>
              <a:rPr lang="en-US" altLang="en-US" dirty="0" err="1"/>
              <a:t>vaccinées</a:t>
            </a:r>
            <a:r>
              <a:rPr lang="en-US" altLang="en-US" dirty="0"/>
              <a:t> </a:t>
            </a:r>
            <a:r>
              <a:rPr lang="en-US" altLang="en-US" dirty="0" err="1"/>
              <a:t>vs</a:t>
            </a:r>
            <a:r>
              <a:rPr lang="en-US" altLang="en-US" dirty="0"/>
              <a:t> non </a:t>
            </a:r>
            <a:r>
              <a:rPr lang="en-US" altLang="en-US" dirty="0" err="1"/>
              <a:t>vaccinées</a:t>
            </a:r>
            <a:r>
              <a:rPr lang="en-US" altLang="en-US" dirty="0"/>
              <a:t> </a:t>
            </a:r>
            <a:r>
              <a:rPr lang="en-US" altLang="en-US" dirty="0" err="1"/>
              <a:t>nées</a:t>
            </a:r>
            <a:r>
              <a:rPr lang="en-US" altLang="en-US" dirty="0"/>
              <a:t> de  1993 </a:t>
            </a:r>
            <a:r>
              <a:rPr lang="en-US" altLang="en-US" dirty="0" err="1"/>
              <a:t>à</a:t>
            </a:r>
            <a:r>
              <a:rPr lang="en-US" altLang="en-US" dirty="0"/>
              <a:t> 1994  cohort.</a:t>
            </a:r>
          </a:p>
        </p:txBody>
      </p:sp>
      <p:sp>
        <p:nvSpPr>
          <p:cNvPr id="19" name="Freeform 42"/>
          <p:cNvSpPr>
            <a:spLocks/>
          </p:cNvSpPr>
          <p:nvPr/>
        </p:nvSpPr>
        <p:spPr bwMode="auto">
          <a:xfrm>
            <a:off x="5146675" y="4691535"/>
            <a:ext cx="477838" cy="625475"/>
          </a:xfrm>
          <a:custGeom>
            <a:avLst/>
            <a:gdLst>
              <a:gd name="T0" fmla="*/ 167371 w 1287527"/>
              <a:gd name="T1" fmla="*/ 0 h 1966067"/>
              <a:gd name="T2" fmla="*/ 303114 w 1287527"/>
              <a:gd name="T3" fmla="*/ 0 h 1966067"/>
              <a:gd name="T4" fmla="*/ 315840 w 1287527"/>
              <a:gd name="T5" fmla="*/ 10909 h 1966067"/>
              <a:gd name="T6" fmla="*/ 315840 w 1287527"/>
              <a:gd name="T7" fmla="*/ 420777 h 1966067"/>
              <a:gd name="T8" fmla="*/ 389228 w 1287527"/>
              <a:gd name="T9" fmla="*/ 357868 h 1966067"/>
              <a:gd name="T10" fmla="*/ 409618 w 1287527"/>
              <a:gd name="T11" fmla="*/ 357868 h 1966067"/>
              <a:gd name="T12" fmla="*/ 473615 w 1287527"/>
              <a:gd name="T13" fmla="*/ 412728 h 1966067"/>
              <a:gd name="T14" fmla="*/ 473615 w 1287527"/>
              <a:gd name="T15" fmla="*/ 430206 h 1966067"/>
              <a:gd name="T16" fmla="*/ 250042 w 1287527"/>
              <a:gd name="T17" fmla="*/ 621855 h 1966067"/>
              <a:gd name="T18" fmla="*/ 239847 w 1287527"/>
              <a:gd name="T19" fmla="*/ 625475 h 1966067"/>
              <a:gd name="T20" fmla="*/ 238919 w 1287527"/>
              <a:gd name="T21" fmla="*/ 625145 h 1966067"/>
              <a:gd name="T22" fmla="*/ 237991 w 1287527"/>
              <a:gd name="T23" fmla="*/ 625475 h 1966067"/>
              <a:gd name="T24" fmla="*/ 227796 w 1287527"/>
              <a:gd name="T25" fmla="*/ 621855 h 1966067"/>
              <a:gd name="T26" fmla="*/ 4223 w 1287527"/>
              <a:gd name="T27" fmla="*/ 430206 h 1966067"/>
              <a:gd name="T28" fmla="*/ 4223 w 1287527"/>
              <a:gd name="T29" fmla="*/ 412728 h 1966067"/>
              <a:gd name="T30" fmla="*/ 68220 w 1287527"/>
              <a:gd name="T31" fmla="*/ 357868 h 1966067"/>
              <a:gd name="T32" fmla="*/ 88610 w 1287527"/>
              <a:gd name="T33" fmla="*/ 357868 h 1966067"/>
              <a:gd name="T34" fmla="*/ 154644 w 1287527"/>
              <a:gd name="T35" fmla="*/ 414473 h 1966067"/>
              <a:gd name="T36" fmla="*/ 154644 w 1287527"/>
              <a:gd name="T37" fmla="*/ 10909 h 1966067"/>
              <a:gd name="T38" fmla="*/ 167371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EE32D7-A0A6-F54E-9210-BC20687B7E87}"/>
              </a:ext>
            </a:extLst>
          </p:cNvPr>
          <p:cNvSpPr/>
          <p:nvPr/>
        </p:nvSpPr>
        <p:spPr>
          <a:xfrm>
            <a:off x="1648107" y="2376646"/>
            <a:ext cx="8582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charset="0"/>
                <a:cs typeface="Arial Narrow" charset="0"/>
              </a:rPr>
              <a:t>Experiences de  </a:t>
            </a:r>
            <a:r>
              <a:rPr lang="en-US" sz="2000" b="1" dirty="0" err="1">
                <a:latin typeface="Arial Narrow" charset="0"/>
                <a:cs typeface="Arial Narrow" charset="0"/>
              </a:rPr>
              <a:t>l’Australie</a:t>
            </a:r>
            <a:r>
              <a:rPr lang="en-US" sz="2000" b="1" dirty="0">
                <a:latin typeface="Arial Narrow" charset="0"/>
                <a:cs typeface="Arial Narrow" charset="0"/>
              </a:rPr>
              <a:t>, du </a:t>
            </a:r>
            <a:r>
              <a:rPr lang="en-US" sz="2000" b="1" dirty="0" err="1">
                <a:latin typeface="Arial Narrow" charset="0"/>
                <a:cs typeface="Arial Narrow" charset="0"/>
              </a:rPr>
              <a:t>Danemarque</a:t>
            </a:r>
            <a:r>
              <a:rPr lang="en-US" sz="2000" b="1" dirty="0">
                <a:latin typeface="Arial Narrow" charset="0"/>
                <a:cs typeface="Arial Narrow" charset="0"/>
              </a:rPr>
              <a:t>, et de la Swede</a:t>
            </a:r>
            <a:r>
              <a:rPr lang="en-US" sz="2000" b="1" baseline="30000" dirty="0">
                <a:latin typeface="Arial Narrow" charset="0"/>
                <a:cs typeface="Arial Narrow" charset="0"/>
              </a:rPr>
              <a:t>1–4 </a:t>
            </a:r>
            <a:r>
              <a:rPr lang="en-US" sz="2000" b="1" dirty="0">
                <a:latin typeface="Arial Narrow" charset="0"/>
                <a:cs typeface="Arial Narrow" charset="0"/>
              </a:rPr>
              <a:t> </a:t>
            </a:r>
          </a:p>
          <a:p>
            <a:pPr algn="ctr"/>
            <a:r>
              <a:rPr lang="en-US" b="1" dirty="0">
                <a:latin typeface="Arial Narrow" charset="0"/>
                <a:cs typeface="Arial Narrow" charset="0"/>
              </a:rPr>
              <a:t>(vaccine quadrivalent 4vHPV) </a:t>
            </a:r>
            <a:endParaRPr lang="fr-FR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213D10AC-6BE2-C686-310D-A99CFB6FE275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F491D37-41B0-9069-DAF3-F73B89A1562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A6638C02-7D4A-F9F8-A1C9-985B54061A39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33BF5F99-B82F-4992-C406-FC1B810C7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21F54270-F649-07F1-EE30-A55B867CC583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36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27" name="ZoneTexte 26">
            <a:extLst>
              <a:ext uri="{FF2B5EF4-FFF2-40B4-BE49-F238E27FC236}">
                <a16:creationId xmlns:a16="http://schemas.microsoft.com/office/drawing/2014/main" id="{E6799588-F3F0-161B-FBFA-16EC7AE7F29B}"/>
              </a:ext>
            </a:extLst>
          </p:cNvPr>
          <p:cNvSpPr txBox="1"/>
          <p:nvPr/>
        </p:nvSpPr>
        <p:spPr>
          <a:xfrm>
            <a:off x="275000" y="794271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3221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B9B111-16EC-A922-781F-5AE489140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443384-7D2B-3147-BE88-5386435978A8}" type="slidenum">
              <a:rPr lang="fr-FR" smtClean="0"/>
              <a:pPr>
                <a:spcAft>
                  <a:spcPts val="600"/>
                </a:spcAft>
              </a:pPr>
              <a:t>43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A3DFA6-5A89-BC2E-839D-8B23257F8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58"/>
          <a:stretch/>
        </p:blipFill>
        <p:spPr>
          <a:xfrm>
            <a:off x="1869927" y="6066406"/>
            <a:ext cx="8452146" cy="73692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D7A0D5-D0AD-AD8F-CDD7-52FAD7C1B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76" t="2348" r="1" b="13438"/>
          <a:stretch/>
        </p:blipFill>
        <p:spPr>
          <a:xfrm>
            <a:off x="3528389" y="1271202"/>
            <a:ext cx="6322293" cy="43974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45D1D2-A5EB-E92B-8938-D5816539A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177" y="1231412"/>
            <a:ext cx="2029084" cy="219758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02170AE-4FDF-00E1-D9E4-69B0F4648667}"/>
              </a:ext>
            </a:extLst>
          </p:cNvPr>
          <p:cNvSpPr txBox="1"/>
          <p:nvPr/>
        </p:nvSpPr>
        <p:spPr>
          <a:xfrm>
            <a:off x="1869928" y="5540525"/>
            <a:ext cx="5775867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nl-NL" dirty="0" err="1"/>
              <a:t>Machalek</a:t>
            </a:r>
            <a:r>
              <a:rPr lang="nl-NL" dirty="0"/>
              <a:t> DA &amp; al. J Infect Dis 2018;217(10):1590-1600</a:t>
            </a:r>
            <a:endParaRPr lang="fr-FR" dirty="0"/>
          </a:p>
        </p:txBody>
      </p:sp>
      <p:sp>
        <p:nvSpPr>
          <p:cNvPr id="16" name="Rectangle 77">
            <a:extLst>
              <a:ext uri="{FF2B5EF4-FFF2-40B4-BE49-F238E27FC236}">
                <a16:creationId xmlns:a16="http://schemas.microsoft.com/office/drawing/2014/main" id="{1075D3CA-9BF4-8663-3193-D1D67C562A34}"/>
              </a:ext>
            </a:extLst>
          </p:cNvPr>
          <p:cNvSpPr>
            <a:spLocks noChangeArrowheads="1"/>
          </p:cNvSpPr>
          <p:nvPr/>
        </p:nvSpPr>
        <p:spPr bwMode="auto">
          <a:xfrm rot="19678015">
            <a:off x="8668205" y="1480699"/>
            <a:ext cx="1976823" cy="584775"/>
          </a:xfrm>
          <a:prstGeom prst="rect">
            <a:avLst/>
          </a:prstGeom>
          <a:solidFill>
            <a:srgbClr val="99D8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3200" b="1" dirty="0">
                <a:solidFill>
                  <a:srgbClr val="FF3300"/>
                </a:solidFill>
                <a:latin typeface="Calibri" charset="0"/>
                <a:cs typeface="Arial" charset="0"/>
              </a:rPr>
              <a:t>2007-2015</a:t>
            </a:r>
            <a:endParaRPr lang="fr-FR" sz="3200" b="1" dirty="0">
              <a:solidFill>
                <a:srgbClr val="FF33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8DDFCF2-ACBA-4391-48D9-E4ADBD64AA5D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C52D259-32E1-1E86-6E29-CCC1F52A097B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0DC5055E-7B58-6184-3CCC-EC3DAC25A7D5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FFB0D42-9F51-C5FA-8CF1-0F7339791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717E522-E1B9-7996-2ED6-A9FE28E3F36D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4C144508-C23E-3013-2838-45A11B970AF2}"/>
              </a:ext>
            </a:extLst>
          </p:cNvPr>
          <p:cNvSpPr txBox="1"/>
          <p:nvPr/>
        </p:nvSpPr>
        <p:spPr>
          <a:xfrm>
            <a:off x="331841" y="737247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9467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B75C16F-CAD2-742A-98EF-85B4388FC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43384-7D2B-3147-BE88-5386435978A8}" type="slidenum">
              <a:rPr lang="fr-FR" smtClean="0"/>
              <a:t>44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E9833AD-3C1B-D48D-D4FC-87B0DF3B9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6"/>
          <a:stretch/>
        </p:blipFill>
        <p:spPr>
          <a:xfrm>
            <a:off x="1300164" y="1295843"/>
            <a:ext cx="9124464" cy="54256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9C5038A-4FB1-AA87-B963-36F497AA6BB0}"/>
              </a:ext>
            </a:extLst>
          </p:cNvPr>
          <p:cNvSpPr txBox="1"/>
          <p:nvPr/>
        </p:nvSpPr>
        <p:spPr>
          <a:xfrm>
            <a:off x="3904283" y="6452986"/>
            <a:ext cx="49969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97% des  participants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ont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reçu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</a:t>
            </a:r>
            <a:r>
              <a:rPr lang="en-US" dirty="0" err="1">
                <a:solidFill>
                  <a:srgbClr val="212121"/>
                </a:solidFill>
                <a:latin typeface="Cambria" panose="02040503050406030204" pitchFamily="18" charset="0"/>
              </a:rPr>
              <a:t>levaccin</a:t>
            </a:r>
            <a:r>
              <a:rPr lang="en-US" dirty="0">
                <a:solidFill>
                  <a:srgbClr val="212121"/>
                </a:solidFill>
                <a:latin typeface="Cambria" panose="02040503050406030204" pitchFamily="18" charset="0"/>
              </a:rPr>
              <a:t>  4-valent </a:t>
            </a:r>
            <a:endParaRPr lang="fr-FR" dirty="0"/>
          </a:p>
        </p:txBody>
      </p:sp>
      <p:sp>
        <p:nvSpPr>
          <p:cNvPr id="9" name="Rectangle 77">
            <a:extLst>
              <a:ext uri="{FF2B5EF4-FFF2-40B4-BE49-F238E27FC236}">
                <a16:creationId xmlns:a16="http://schemas.microsoft.com/office/drawing/2014/main" id="{59E20136-D2CE-0733-BF59-05C8F9238A81}"/>
              </a:ext>
            </a:extLst>
          </p:cNvPr>
          <p:cNvSpPr>
            <a:spLocks noChangeArrowheads="1"/>
          </p:cNvSpPr>
          <p:nvPr/>
        </p:nvSpPr>
        <p:spPr bwMode="auto">
          <a:xfrm rot="19678015">
            <a:off x="4708121" y="1435219"/>
            <a:ext cx="1976823" cy="584775"/>
          </a:xfrm>
          <a:prstGeom prst="rect">
            <a:avLst/>
          </a:prstGeom>
          <a:solidFill>
            <a:srgbClr val="99D8FF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57263"/>
            <a:r>
              <a:rPr lang="en-US" sz="3200" b="1" dirty="0">
                <a:solidFill>
                  <a:srgbClr val="FF3300"/>
                </a:solidFill>
                <a:latin typeface="Calibri" charset="0"/>
                <a:cs typeface="Arial" charset="0"/>
              </a:rPr>
              <a:t>2007-2018</a:t>
            </a:r>
            <a:endParaRPr lang="fr-FR" sz="3200" b="1" dirty="0">
              <a:solidFill>
                <a:srgbClr val="FF3300"/>
              </a:solidFill>
              <a:latin typeface="Calibri" charset="0"/>
              <a:cs typeface="Arial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DDCB01C-3311-22BF-7F8A-FA380DAE3C6F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AFB50C-235D-D89C-55D3-48D20B5FB889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9F9BFB97-53E4-AC27-F56D-48DBDC477F7E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0963C604-F7FF-B01A-9D8B-29219403D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7B044EE9-4A3D-22ED-29EC-354248AE6992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5C2D38FD-588A-FD57-E375-41B5B4FE6FF4}"/>
              </a:ext>
            </a:extLst>
          </p:cNvPr>
          <p:cNvSpPr txBox="1"/>
          <p:nvPr/>
        </p:nvSpPr>
        <p:spPr>
          <a:xfrm>
            <a:off x="217086" y="794093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7161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2914A309-6C7F-4D8F-B216-05AC5C24AA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71088" y="6434139"/>
            <a:ext cx="279400" cy="288925"/>
          </a:xfrm>
        </p:spPr>
        <p:txBody>
          <a:bodyPr/>
          <a:lstStyle>
            <a:lvl1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268718B9-5456-C74E-BDFC-549E8B01BAAE}" type="slidenum">
              <a:rPr lang="en-US">
                <a:solidFill>
                  <a:srgbClr val="FFFFFF"/>
                </a:solidFill>
                <a:latin typeface="Arial Narrow" charset="0"/>
              </a:rPr>
              <a:pPr/>
              <a:t>45</a:t>
            </a:fld>
            <a:endParaRPr lang="en-US">
              <a:solidFill>
                <a:srgbClr val="FFFFFF"/>
              </a:solidFill>
              <a:latin typeface="Arial Narrow" charset="0"/>
            </a:endParaRPr>
          </a:p>
        </p:txBody>
      </p:sp>
      <p:sp>
        <p:nvSpPr>
          <p:cNvPr id="3" name="TextBox 46">
            <a:extLst>
              <a:ext uri="{FF2B5EF4-FFF2-40B4-BE49-F238E27FC236}">
                <a16:creationId xmlns:a16="http://schemas.microsoft.com/office/drawing/2014/main" id="{7EC5CFC6-823D-40C7-937E-DF970F4CC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3724275"/>
            <a:ext cx="4159250" cy="1593850"/>
          </a:xfrm>
          <a:prstGeom prst="roundRect">
            <a:avLst>
              <a:gd name="adj" fmla="val 1175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dirty="0">
              <a:solidFill>
                <a:srgbClr val="37424A"/>
              </a:solidFill>
            </a:endParaRPr>
          </a:p>
        </p:txBody>
      </p:sp>
      <p:sp>
        <p:nvSpPr>
          <p:cNvPr id="4" name="TextBox 45">
            <a:extLst>
              <a:ext uri="{FF2B5EF4-FFF2-40B4-BE49-F238E27FC236}">
                <a16:creationId xmlns:a16="http://schemas.microsoft.com/office/drawing/2014/main" id="{2CBECDAC-C9A8-4FDB-B4E8-E8A931500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3724275"/>
            <a:ext cx="3963988" cy="1593850"/>
          </a:xfrm>
          <a:prstGeom prst="roundRect">
            <a:avLst>
              <a:gd name="adj" fmla="val 11759"/>
            </a:avLst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endParaRPr lang="en-US" altLang="en-US" dirty="0">
              <a:solidFill>
                <a:srgbClr val="37424A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D6D833-E92F-484E-B722-2297D886B082}"/>
              </a:ext>
            </a:extLst>
          </p:cNvPr>
          <p:cNvSpPr/>
          <p:nvPr/>
        </p:nvSpPr>
        <p:spPr>
          <a:xfrm>
            <a:off x="1612106" y="3759201"/>
            <a:ext cx="1073150" cy="25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42993">
              <a:defRPr/>
            </a:pPr>
            <a:r>
              <a:rPr lang="en-US" sz="2800" b="1" dirty="0">
                <a:solidFill>
                  <a:srgbClr val="6ECEB2">
                    <a:lumMod val="50000"/>
                  </a:srgbClr>
                </a:solidFill>
              </a:rPr>
              <a:t>86%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5479AD-34E3-4F86-905C-9D0C5BA04A28}"/>
              </a:ext>
            </a:extLst>
          </p:cNvPr>
          <p:cNvSpPr/>
          <p:nvPr/>
        </p:nvSpPr>
        <p:spPr>
          <a:xfrm>
            <a:off x="6121797" y="3797867"/>
            <a:ext cx="1073150" cy="257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342993">
              <a:defRPr/>
            </a:pPr>
            <a:r>
              <a:rPr lang="en-US" sz="3200" b="1" dirty="0">
                <a:solidFill>
                  <a:srgbClr val="6ECEB2">
                    <a:lumMod val="50000"/>
                  </a:srgbClr>
                </a:solidFill>
              </a:rPr>
              <a:t>89%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0D4FD56-0F1B-4FA1-BB88-1BDEFE06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2400" y="3759200"/>
            <a:ext cx="3536950" cy="25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342993">
              <a:lnSpc>
                <a:spcPct val="95000"/>
              </a:lnSpc>
              <a:defRPr/>
            </a:pPr>
            <a:r>
              <a:rPr lang="en-US" altLang="en-US" sz="2400" dirty="0" err="1">
                <a:solidFill>
                  <a:srgbClr val="37424A"/>
                </a:solidFill>
              </a:rPr>
              <a:t>Réduction</a:t>
            </a:r>
            <a:r>
              <a:rPr lang="en-US" altLang="en-US" sz="2400" dirty="0">
                <a:solidFill>
                  <a:srgbClr val="37424A"/>
                </a:solidFill>
              </a:rPr>
              <a:t> dev la prévalence des infections  </a:t>
            </a:r>
            <a:r>
              <a:rPr lang="en-US" altLang="en-US" sz="2400" b="1" dirty="0">
                <a:solidFill>
                  <a:srgbClr val="37424A"/>
                </a:solidFill>
              </a:rPr>
              <a:t>HPV 6/11/16/18 </a:t>
            </a:r>
            <a:r>
              <a:rPr lang="en-US" altLang="en-US" sz="2400" dirty="0">
                <a:solidFill>
                  <a:srgbClr val="37424A"/>
                </a:solidFill>
              </a:rPr>
              <a:t>chez les femmes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vs non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 18 </a:t>
            </a:r>
            <a:r>
              <a:rPr lang="en-US" altLang="en-US" sz="2400" dirty="0" err="1">
                <a:solidFill>
                  <a:srgbClr val="37424A"/>
                </a:solidFill>
              </a:rPr>
              <a:t>à</a:t>
            </a:r>
            <a:r>
              <a:rPr lang="en-US" altLang="en-US" sz="2400" dirty="0">
                <a:solidFill>
                  <a:srgbClr val="37424A"/>
                </a:solidFill>
              </a:rPr>
              <a:t> 24 </a:t>
            </a:r>
            <a:r>
              <a:rPr lang="en-US" altLang="en-US" sz="2400" dirty="0" err="1">
                <a:solidFill>
                  <a:srgbClr val="37424A"/>
                </a:solidFill>
              </a:rPr>
              <a:t>ans</a:t>
            </a:r>
            <a:r>
              <a:rPr lang="en-US" altLang="en-US" sz="2400" dirty="0">
                <a:solidFill>
                  <a:srgbClr val="37424A"/>
                </a:solidFill>
              </a:rPr>
              <a:t> . </a:t>
            </a:r>
          </a:p>
        </p:txBody>
      </p:sp>
      <p:pic>
        <p:nvPicPr>
          <p:cNvPr id="10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05" y="2736037"/>
            <a:ext cx="1823940" cy="91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661552"/>
            <a:ext cx="1635579" cy="8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4"/>
          <p:cNvSpPr>
            <a:spLocks/>
          </p:cNvSpPr>
          <p:nvPr/>
        </p:nvSpPr>
        <p:spPr bwMode="auto">
          <a:xfrm>
            <a:off x="1828800" y="4127502"/>
            <a:ext cx="463550" cy="625475"/>
          </a:xfrm>
          <a:custGeom>
            <a:avLst/>
            <a:gdLst>
              <a:gd name="T0" fmla="*/ 162366 w 1287527"/>
              <a:gd name="T1" fmla="*/ 0 h 1966067"/>
              <a:gd name="T2" fmla="*/ 294051 w 1287527"/>
              <a:gd name="T3" fmla="*/ 0 h 1966067"/>
              <a:gd name="T4" fmla="*/ 306396 w 1287527"/>
              <a:gd name="T5" fmla="*/ 10909 h 1966067"/>
              <a:gd name="T6" fmla="*/ 306396 w 1287527"/>
              <a:gd name="T7" fmla="*/ 420777 h 1966067"/>
              <a:gd name="T8" fmla="*/ 377590 w 1287527"/>
              <a:gd name="T9" fmla="*/ 357868 h 1966067"/>
              <a:gd name="T10" fmla="*/ 397369 w 1287527"/>
              <a:gd name="T11" fmla="*/ 357868 h 1966067"/>
              <a:gd name="T12" fmla="*/ 459454 w 1287527"/>
              <a:gd name="T13" fmla="*/ 412728 h 1966067"/>
              <a:gd name="T14" fmla="*/ 459454 w 1287527"/>
              <a:gd name="T15" fmla="*/ 430206 h 1966067"/>
              <a:gd name="T16" fmla="*/ 242565 w 1287527"/>
              <a:gd name="T17" fmla="*/ 621855 h 1966067"/>
              <a:gd name="T18" fmla="*/ 232675 w 1287527"/>
              <a:gd name="T19" fmla="*/ 625475 h 1966067"/>
              <a:gd name="T20" fmla="*/ 231775 w 1287527"/>
              <a:gd name="T21" fmla="*/ 625145 h 1966067"/>
              <a:gd name="T22" fmla="*/ 230875 w 1287527"/>
              <a:gd name="T23" fmla="*/ 625475 h 1966067"/>
              <a:gd name="T24" fmla="*/ 220985 w 1287527"/>
              <a:gd name="T25" fmla="*/ 621855 h 1966067"/>
              <a:gd name="T26" fmla="*/ 4096 w 1287527"/>
              <a:gd name="T27" fmla="*/ 430206 h 1966067"/>
              <a:gd name="T28" fmla="*/ 4096 w 1287527"/>
              <a:gd name="T29" fmla="*/ 412728 h 1966067"/>
              <a:gd name="T30" fmla="*/ 66181 w 1287527"/>
              <a:gd name="T31" fmla="*/ 357868 h 1966067"/>
              <a:gd name="T32" fmla="*/ 85960 w 1287527"/>
              <a:gd name="T33" fmla="*/ 357868 h 1966067"/>
              <a:gd name="T34" fmla="*/ 150020 w 1287527"/>
              <a:gd name="T35" fmla="*/ 414473 h 1966067"/>
              <a:gd name="T36" fmla="*/ 150020 w 1287527"/>
              <a:gd name="T37" fmla="*/ 10909 h 1966067"/>
              <a:gd name="T38" fmla="*/ 162366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3" name="Freeform 15"/>
          <p:cNvSpPr>
            <a:spLocks/>
          </p:cNvSpPr>
          <p:nvPr/>
        </p:nvSpPr>
        <p:spPr bwMode="auto">
          <a:xfrm>
            <a:off x="6333331" y="4214523"/>
            <a:ext cx="463550" cy="625475"/>
          </a:xfrm>
          <a:custGeom>
            <a:avLst/>
            <a:gdLst>
              <a:gd name="T0" fmla="*/ 162366 w 1287527"/>
              <a:gd name="T1" fmla="*/ 0 h 1966067"/>
              <a:gd name="T2" fmla="*/ 294051 w 1287527"/>
              <a:gd name="T3" fmla="*/ 0 h 1966067"/>
              <a:gd name="T4" fmla="*/ 306396 w 1287527"/>
              <a:gd name="T5" fmla="*/ 10909 h 1966067"/>
              <a:gd name="T6" fmla="*/ 306396 w 1287527"/>
              <a:gd name="T7" fmla="*/ 420777 h 1966067"/>
              <a:gd name="T8" fmla="*/ 377590 w 1287527"/>
              <a:gd name="T9" fmla="*/ 357868 h 1966067"/>
              <a:gd name="T10" fmla="*/ 397369 w 1287527"/>
              <a:gd name="T11" fmla="*/ 357868 h 1966067"/>
              <a:gd name="T12" fmla="*/ 459454 w 1287527"/>
              <a:gd name="T13" fmla="*/ 412728 h 1966067"/>
              <a:gd name="T14" fmla="*/ 459454 w 1287527"/>
              <a:gd name="T15" fmla="*/ 430206 h 1966067"/>
              <a:gd name="T16" fmla="*/ 242565 w 1287527"/>
              <a:gd name="T17" fmla="*/ 621855 h 1966067"/>
              <a:gd name="T18" fmla="*/ 232675 w 1287527"/>
              <a:gd name="T19" fmla="*/ 625475 h 1966067"/>
              <a:gd name="T20" fmla="*/ 231775 w 1287527"/>
              <a:gd name="T21" fmla="*/ 625145 h 1966067"/>
              <a:gd name="T22" fmla="*/ 230875 w 1287527"/>
              <a:gd name="T23" fmla="*/ 625475 h 1966067"/>
              <a:gd name="T24" fmla="*/ 220985 w 1287527"/>
              <a:gd name="T25" fmla="*/ 621855 h 1966067"/>
              <a:gd name="T26" fmla="*/ 4096 w 1287527"/>
              <a:gd name="T27" fmla="*/ 430206 h 1966067"/>
              <a:gd name="T28" fmla="*/ 4096 w 1287527"/>
              <a:gd name="T29" fmla="*/ 412728 h 1966067"/>
              <a:gd name="T30" fmla="*/ 66181 w 1287527"/>
              <a:gd name="T31" fmla="*/ 357868 h 1966067"/>
              <a:gd name="T32" fmla="*/ 85960 w 1287527"/>
              <a:gd name="T33" fmla="*/ 357868 h 1966067"/>
              <a:gd name="T34" fmla="*/ 150020 w 1287527"/>
              <a:gd name="T35" fmla="*/ 414473 h 1966067"/>
              <a:gd name="T36" fmla="*/ 150020 w 1287527"/>
              <a:gd name="T37" fmla="*/ 10909 h 1966067"/>
              <a:gd name="T38" fmla="*/ 162366 w 1287527"/>
              <a:gd name="T39" fmla="*/ 0 h 196606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1287527" h="1966067">
                <a:moveTo>
                  <a:pt x="450978" y="0"/>
                </a:moveTo>
                <a:lnTo>
                  <a:pt x="816736" y="0"/>
                </a:lnTo>
                <a:cubicBezTo>
                  <a:pt x="835674" y="0"/>
                  <a:pt x="851027" y="15353"/>
                  <a:pt x="851027" y="34291"/>
                </a:cubicBezTo>
                <a:lnTo>
                  <a:pt x="851027" y="1322635"/>
                </a:lnTo>
                <a:lnTo>
                  <a:pt x="1048769" y="1124894"/>
                </a:lnTo>
                <a:cubicBezTo>
                  <a:pt x="1063940" y="1109723"/>
                  <a:pt x="1088537" y="1109723"/>
                  <a:pt x="1103708" y="1124894"/>
                </a:cubicBezTo>
                <a:lnTo>
                  <a:pt x="1276149" y="1297334"/>
                </a:lnTo>
                <a:cubicBezTo>
                  <a:pt x="1291320" y="1312505"/>
                  <a:pt x="1291320" y="1337103"/>
                  <a:pt x="1276149" y="1352274"/>
                </a:cubicBezTo>
                <a:lnTo>
                  <a:pt x="673734" y="1954689"/>
                </a:lnTo>
                <a:cubicBezTo>
                  <a:pt x="666148" y="1962274"/>
                  <a:pt x="656206" y="1966067"/>
                  <a:pt x="646264" y="1966067"/>
                </a:cubicBezTo>
                <a:lnTo>
                  <a:pt x="643764" y="1965031"/>
                </a:lnTo>
                <a:lnTo>
                  <a:pt x="641264" y="1966067"/>
                </a:lnTo>
                <a:cubicBezTo>
                  <a:pt x="631321" y="1966067"/>
                  <a:pt x="621379" y="1962274"/>
                  <a:pt x="613794" y="1954689"/>
                </a:cubicBezTo>
                <a:lnTo>
                  <a:pt x="11378" y="1352274"/>
                </a:lnTo>
                <a:cubicBezTo>
                  <a:pt x="-3793" y="1337103"/>
                  <a:pt x="-3793" y="1312505"/>
                  <a:pt x="11378" y="1297334"/>
                </a:cubicBezTo>
                <a:lnTo>
                  <a:pt x="183819" y="1124894"/>
                </a:lnTo>
                <a:cubicBezTo>
                  <a:pt x="198990" y="1109723"/>
                  <a:pt x="223587" y="1109723"/>
                  <a:pt x="238758" y="1124894"/>
                </a:cubicBezTo>
                <a:lnTo>
                  <a:pt x="416687" y="1302822"/>
                </a:lnTo>
                <a:lnTo>
                  <a:pt x="416687" y="34291"/>
                </a:lnTo>
                <a:cubicBezTo>
                  <a:pt x="416687" y="15353"/>
                  <a:pt x="432040" y="0"/>
                  <a:pt x="4509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79400" dist="139700" dir="2640000" algn="ctr" rotWithShape="0">
              <a:srgbClr val="000000">
                <a:alpha val="23000"/>
              </a:srgbClr>
            </a:outerShdw>
          </a:effectLst>
          <a:extLst>
            <a:ext uri="{91240B29-F687-4f45-9708-019B960494DF}">
              <a14:hiddenLine xmlns="" xmlns:a14="http://schemas.microsoft.com/office/drawing/2010/main" w="25400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fr-FR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B50D9FF9-4251-45EF-A9E0-CD4EC3560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607" y="6288824"/>
            <a:ext cx="72088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marL="342900" indent="-3429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defTabSz="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marL="0" lvl="1"/>
            <a:r>
              <a:rPr lang="en-US" sz="700" b="1" dirty="0">
                <a:solidFill>
                  <a:srgbClr val="37424A"/>
                </a:solidFill>
              </a:rPr>
              <a:t>1.</a:t>
            </a:r>
            <a:r>
              <a:rPr lang="en-US" sz="700" dirty="0">
                <a:solidFill>
                  <a:srgbClr val="37424A"/>
                </a:solidFill>
              </a:rPr>
              <a:t> Garland SM et al. </a:t>
            </a:r>
            <a:r>
              <a:rPr lang="en-US" sz="700" i="1" dirty="0">
                <a:solidFill>
                  <a:srgbClr val="37424A"/>
                </a:solidFill>
              </a:rPr>
              <a:t>Clin Infect Dis</a:t>
            </a:r>
            <a:r>
              <a:rPr lang="en-US" sz="700" dirty="0">
                <a:solidFill>
                  <a:srgbClr val="37424A"/>
                </a:solidFill>
              </a:rPr>
              <a:t>. 2016;63:519–527.</a:t>
            </a:r>
            <a:endParaRPr lang="en-US" sz="700" b="1" dirty="0">
              <a:solidFill>
                <a:srgbClr val="37424A"/>
              </a:solidFill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DEF515A2-0FF7-4C2F-A959-F1CAC7CD54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3114" y="1530988"/>
            <a:ext cx="7927975" cy="588963"/>
          </a:xfrm>
          <a:prstGeom prst="roundRect">
            <a:avLst>
              <a:gd name="adj" fmla="val 16667"/>
            </a:avLst>
          </a:prstGeom>
          <a:solidFill>
            <a:srgbClr val="C4E3E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342993">
              <a:defRPr/>
            </a:pPr>
            <a:r>
              <a:rPr lang="en-US" altLang="en-US" sz="2400" b="1" dirty="0">
                <a:solidFill>
                  <a:srgbClr val="37424A"/>
                </a:solidFill>
              </a:rPr>
              <a:t>Durant 6 </a:t>
            </a:r>
            <a:r>
              <a:rPr lang="en-US" altLang="en-US" sz="2400" b="1" dirty="0" err="1">
                <a:solidFill>
                  <a:srgbClr val="37424A"/>
                </a:solidFill>
              </a:rPr>
              <a:t>ans</a:t>
            </a:r>
            <a:r>
              <a:rPr lang="en-US" altLang="en-US" sz="2400" b="1" dirty="0">
                <a:solidFill>
                  <a:srgbClr val="37424A"/>
                </a:solidFill>
              </a:rPr>
              <a:t> de vaccination 4vHPV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87393" y="3770178"/>
            <a:ext cx="34925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93">
              <a:lnSpc>
                <a:spcPct val="95000"/>
              </a:lnSpc>
              <a:defRPr/>
            </a:pPr>
            <a:r>
              <a:rPr lang="en-US" altLang="en-US" sz="2400" dirty="0" err="1">
                <a:solidFill>
                  <a:srgbClr val="37424A"/>
                </a:solidFill>
              </a:rPr>
              <a:t>Réduction</a:t>
            </a:r>
            <a:r>
              <a:rPr lang="en-US" altLang="en-US" sz="2400" dirty="0">
                <a:solidFill>
                  <a:srgbClr val="37424A"/>
                </a:solidFill>
              </a:rPr>
              <a:t> dev la prévalence des infections  </a:t>
            </a:r>
            <a:r>
              <a:rPr lang="en-US" altLang="en-US" sz="2400" b="1" dirty="0">
                <a:solidFill>
                  <a:srgbClr val="37424A"/>
                </a:solidFill>
              </a:rPr>
              <a:t>HPV 6/11/16/18 </a:t>
            </a:r>
            <a:r>
              <a:rPr lang="en-US" altLang="en-US" sz="2400" dirty="0">
                <a:solidFill>
                  <a:srgbClr val="37424A"/>
                </a:solidFill>
              </a:rPr>
              <a:t>chez les femmes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vs non </a:t>
            </a:r>
            <a:r>
              <a:rPr lang="en-US" altLang="en-US" sz="2400" dirty="0" err="1">
                <a:solidFill>
                  <a:srgbClr val="37424A"/>
                </a:solidFill>
              </a:rPr>
              <a:t>vaccinées</a:t>
            </a:r>
            <a:r>
              <a:rPr lang="en-US" altLang="en-US" sz="2400" dirty="0">
                <a:solidFill>
                  <a:srgbClr val="37424A"/>
                </a:solidFill>
              </a:rPr>
              <a:t>  14 </a:t>
            </a:r>
            <a:r>
              <a:rPr lang="en-US" altLang="en-US" sz="2400" dirty="0" err="1">
                <a:solidFill>
                  <a:srgbClr val="37424A"/>
                </a:solidFill>
              </a:rPr>
              <a:t>à</a:t>
            </a:r>
            <a:r>
              <a:rPr lang="en-US" altLang="en-US" sz="2400" dirty="0">
                <a:solidFill>
                  <a:srgbClr val="37424A"/>
                </a:solidFill>
              </a:rPr>
              <a:t> 24 </a:t>
            </a:r>
            <a:r>
              <a:rPr lang="en-US" altLang="en-US" sz="2400" dirty="0" err="1">
                <a:solidFill>
                  <a:srgbClr val="37424A"/>
                </a:solidFill>
              </a:rPr>
              <a:t>ans</a:t>
            </a:r>
            <a:r>
              <a:rPr lang="en-US" altLang="en-US" sz="2400" dirty="0">
                <a:solidFill>
                  <a:srgbClr val="37424A"/>
                </a:solidFill>
              </a:rPr>
              <a:t> . 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1A4D870A-855A-019C-DF25-A62A0C539FC1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B9353E7-6A98-1F44-24CF-94A15EE3A791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Vaccination contre les Papillomavirus humains </a:t>
              </a: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6DCAD665-32BB-275C-ED5D-AF02F1E66EB5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A2AC084-DD14-35EC-8E23-A3A31CDE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8AD9C69-ED1E-7D41-D3A3-8B96A5EA7921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7030A0"/>
                </a:solidFill>
              </a:endParaRPr>
            </a:p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39</a:t>
              </a:r>
              <a:r>
                <a:rPr lang="fr-FR" dirty="0">
                  <a:solidFill>
                    <a:srgbClr val="7030A0"/>
                  </a:solidFill>
                </a:rPr>
                <a:t> 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DE47575D-C849-278D-C82C-A71148FAE17E}"/>
              </a:ext>
            </a:extLst>
          </p:cNvPr>
          <p:cNvSpPr txBox="1"/>
          <p:nvPr/>
        </p:nvSpPr>
        <p:spPr>
          <a:xfrm>
            <a:off x="288270" y="888565"/>
            <a:ext cx="11623530" cy="1667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r>
              <a:rPr lang="fr-FR" sz="3200" b="1" dirty="0">
                <a:solidFill>
                  <a:srgbClr val="7030A0"/>
                </a:solidFill>
                <a:latin typeface="+mj-lt"/>
                <a:cs typeface="Segoe UI" panose="020B0502040204020203" pitchFamily="34" charset="0"/>
              </a:rPr>
              <a:t>Efficacité</a:t>
            </a: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  <a:p>
            <a:pPr algn="just">
              <a:lnSpc>
                <a:spcPts val="3400"/>
              </a:lnSpc>
              <a:spcAft>
                <a:spcPts val="1200"/>
              </a:spcAft>
              <a:buClr>
                <a:srgbClr val="FE5E55"/>
              </a:buClr>
            </a:pPr>
            <a:endParaRPr lang="fr-FR" sz="2400" b="1" dirty="0">
              <a:solidFill>
                <a:srgbClr val="7030A0"/>
              </a:solidFill>
              <a:latin typeface="Arial Narrow" panose="020B060602020203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310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11757" b="11818"/>
          <a:stretch/>
        </p:blipFill>
        <p:spPr>
          <a:xfrm>
            <a:off x="1347947" y="3693363"/>
            <a:ext cx="4410481" cy="30796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A62D95-8755-1D4A-AE97-BD5E513065DD}"/>
              </a:ext>
            </a:extLst>
          </p:cNvPr>
          <p:cNvSpPr/>
          <p:nvPr/>
        </p:nvSpPr>
        <p:spPr>
          <a:xfrm>
            <a:off x="1287411" y="3925289"/>
            <a:ext cx="4367319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latin typeface="Arial Narrow" charset="0"/>
                <a:cs typeface="Arial Narrow" charset="0"/>
              </a:rPr>
              <a:t>Ne laisse pas le cancer cervical</a:t>
            </a:r>
          </a:p>
          <a:p>
            <a:pPr algn="ctr"/>
            <a:r>
              <a:rPr lang="en-US" sz="3200" b="1" i="1" dirty="0">
                <a:solidFill>
                  <a:schemeClr val="bg1"/>
                </a:solidFill>
                <a:latin typeface="Arial Narrow" charset="0"/>
                <a:cs typeface="Arial Narrow" charset="0"/>
              </a:rPr>
              <a:t>T’ARRÊTER</a:t>
            </a:r>
            <a:endParaRPr lang="fr-FR" sz="3200" b="1" i="1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1A8C14-61B5-7946-BBE4-0D382069AE53}"/>
              </a:ext>
            </a:extLst>
          </p:cNvPr>
          <p:cNvSpPr/>
          <p:nvPr/>
        </p:nvSpPr>
        <p:spPr>
          <a:xfrm>
            <a:off x="1110147" y="5310283"/>
            <a:ext cx="1290153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SOIT VACCINEE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D61379-581F-104A-9282-3715710FA26B}"/>
              </a:ext>
            </a:extLst>
          </p:cNvPr>
          <p:cNvSpPr/>
          <p:nvPr/>
        </p:nvSpPr>
        <p:spPr>
          <a:xfrm>
            <a:off x="4643438" y="5357543"/>
            <a:ext cx="1893833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SOIT DEPISTEE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12480327" y="6773028"/>
            <a:ext cx="1477878" cy="297676"/>
          </a:xfrm>
        </p:spPr>
        <p:txBody>
          <a:bodyPr/>
          <a:lstStyle/>
          <a:p>
            <a:fld id="{40443384-7D2B-3147-BE88-5386435978A8}" type="slidenum">
              <a:rPr lang="fr-FR" smtClean="0"/>
              <a:t>46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BE3FBC-2C25-CE7B-723D-FBD0A8354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306" y="1"/>
            <a:ext cx="4248348" cy="389012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1BA356-9E46-92AF-0D27-7A1A82F18D6B}"/>
              </a:ext>
            </a:extLst>
          </p:cNvPr>
          <p:cNvSpPr/>
          <p:nvPr/>
        </p:nvSpPr>
        <p:spPr>
          <a:xfrm>
            <a:off x="6096000" y="100013"/>
            <a:ext cx="5934075" cy="667301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fr-FR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 Les femmes meurent, elles vont continuer de mourir encore parce que la communauté n’a pas encore décide que leurs vies méritent d’être sauvées »</a:t>
            </a:r>
          </a:p>
        </p:txBody>
      </p:sp>
    </p:spTree>
    <p:extLst>
      <p:ext uri="{BB962C8B-B14F-4D97-AF65-F5344CB8AC3E}">
        <p14:creationId xmlns:p14="http://schemas.microsoft.com/office/powerpoint/2010/main" val="4904484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137"/>
            <a:ext cx="12192000" cy="675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175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182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2800" b="1" dirty="0"/>
              <a:t>- Première stratégie de l’élimination du cancer du col de l’utérus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Moins chère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Plus éfficace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Plus équitable </a:t>
            </a:r>
          </a:p>
          <a:p>
            <a:r>
              <a:rPr lang="fr-FR" sz="2800" dirty="0"/>
              <a:t>                    </a:t>
            </a:r>
          </a:p>
          <a:p>
            <a:pPr marL="0" indent="0">
              <a:buNone/>
            </a:pPr>
            <a:r>
              <a:rPr lang="fr-FR" sz="2800" dirty="0"/>
              <a:t>- </a:t>
            </a:r>
            <a:r>
              <a:rPr lang="fr-FR" sz="2800" b="1" dirty="0"/>
              <a:t>Clé succès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Bonne communication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Bonne sensibilisation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Multidisciplinarité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AB87C53D-7B5B-4AB4-AE68-BBAB8BA89D54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E7D16B78-8415-476E-8E34-D2DF643C6C32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6F130AC-80F0-4B30-BB0D-EAFE33521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77AD599E-4C10-4C3A-833E-E3CF04D0D1AC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1137" y="167639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rgbClr val="7030A0"/>
                </a:solidFill>
                <a:latin typeface="Arial Black" panose="020B0A04020102020204" pitchFamily="34" charset="0"/>
              </a:rPr>
              <a:pPr algn="ctr"/>
              <a:t>48</a:t>
            </a:fld>
            <a:endParaRPr lang="en-US" sz="24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898031" y="181078"/>
            <a:ext cx="10292484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fr-FR" sz="3600" b="1" dirty="0">
                <a:solidFill>
                  <a:schemeClr val="bg1"/>
                </a:solidFill>
                <a:latin typeface="+mj-lt"/>
              </a:rPr>
              <a:t>Conclusion </a:t>
            </a:r>
            <a:endParaRPr lang="id-ID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Espace réservé du contenu 5">
            <a:extLst>
              <a:ext uri="{FF2B5EF4-FFF2-40B4-BE49-F238E27FC236}">
                <a16:creationId xmlns:a16="http://schemas.microsoft.com/office/drawing/2014/main" id="{8AB2A23F-177E-70C2-8BDD-C15809BE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080" y="1740111"/>
            <a:ext cx="5428124" cy="475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900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36187" y="691985"/>
            <a:ext cx="5053221" cy="506381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451217" y="6082690"/>
            <a:ext cx="4176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http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s://w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ww.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who.int/immuniz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</a:rPr>
              <a:t>a</a:t>
            </a:r>
            <a:r>
              <a:rPr sz="1800" spc="-10" dirty="0">
                <a:solidFill>
                  <a:srgbClr val="006FC0"/>
                </a:solidFill>
                <a:latin typeface="Calibri"/>
                <a:cs typeface="Calibri"/>
                <a:hlinkClick r:id="rId3"/>
              </a:rPr>
              <a:t>tion/hpv/en/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99529" y="215341"/>
            <a:ext cx="433895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latin typeface="Calibri"/>
                <a:cs typeface="Calibri"/>
              </a:rPr>
              <a:t>HPV</a:t>
            </a:r>
            <a:r>
              <a:rPr sz="2000" b="1" spc="-7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Vaccine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Introduction</a:t>
            </a:r>
            <a:r>
              <a:rPr sz="2000" b="1" spc="-9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Clearing</a:t>
            </a:r>
            <a:r>
              <a:rPr sz="2000" b="1" spc="-5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House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5450" y="310515"/>
            <a:ext cx="2309090" cy="333133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80157" y="835279"/>
            <a:ext cx="3891279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4510" marR="516890" algn="ctr">
              <a:lnSpc>
                <a:spcPct val="100000"/>
              </a:lnSpc>
              <a:spcBef>
                <a:spcPts val="95"/>
              </a:spcBef>
              <a:tabLst>
                <a:tab pos="1487170" algn="l"/>
              </a:tabLst>
            </a:pPr>
            <a:r>
              <a:rPr sz="4000" b="0" spc="-25" dirty="0">
                <a:solidFill>
                  <a:srgbClr val="000000"/>
                </a:solidFill>
                <a:latin typeface="Calibri"/>
                <a:cs typeface="Calibri"/>
              </a:rPr>
              <a:t>Key</a:t>
            </a:r>
            <a:r>
              <a:rPr sz="4000" b="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4000" b="0" spc="-40" dirty="0">
                <a:solidFill>
                  <a:srgbClr val="000000"/>
                </a:solidFill>
                <a:latin typeface="Calibri"/>
                <a:cs typeface="Calibri"/>
              </a:rPr>
              <a:t>Websites </a:t>
            </a:r>
            <a:r>
              <a:rPr sz="4000" b="0" spc="-20" dirty="0">
                <a:solidFill>
                  <a:srgbClr val="000000"/>
                </a:solidFill>
                <a:latin typeface="Calibri"/>
                <a:cs typeface="Calibri"/>
              </a:rPr>
              <a:t>with</a:t>
            </a:r>
            <a:endParaRPr sz="40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4000" b="0" dirty="0">
                <a:solidFill>
                  <a:srgbClr val="000000"/>
                </a:solidFill>
                <a:latin typeface="Calibri"/>
                <a:cs typeface="Calibri"/>
              </a:rPr>
              <a:t>HPV</a:t>
            </a:r>
            <a:r>
              <a:rPr sz="4000" b="0" spc="-1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0" spc="-10" dirty="0">
                <a:solidFill>
                  <a:srgbClr val="000000"/>
                </a:solidFill>
                <a:latin typeface="Calibri"/>
                <a:cs typeface="Calibri"/>
              </a:rPr>
              <a:t>resources</a:t>
            </a:r>
            <a:r>
              <a:rPr sz="4000" b="0" spc="-1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0" spc="-25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4000" b="0" spc="-10" dirty="0">
                <a:solidFill>
                  <a:srgbClr val="000000"/>
                </a:solidFill>
                <a:latin typeface="Calibri"/>
                <a:cs typeface="Calibri"/>
              </a:rPr>
              <a:t>information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22647" y="6186929"/>
            <a:ext cx="976625" cy="3855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25450" y="6140227"/>
            <a:ext cx="552718" cy="485140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04240" y="5325871"/>
            <a:ext cx="55797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HPV</a:t>
            </a:r>
            <a:r>
              <a:rPr sz="1800" u="sng" spc="-5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Vaccine</a:t>
            </a:r>
            <a:r>
              <a:rPr sz="1800" u="sng" spc="-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Introduction:</a:t>
            </a:r>
            <a:r>
              <a:rPr sz="1800" u="sng" spc="-4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Technical</a:t>
            </a:r>
            <a:r>
              <a:rPr sz="18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Resources</a:t>
            </a:r>
            <a:r>
              <a:rPr sz="18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-</a:t>
            </a:r>
            <a:r>
              <a:rPr sz="1800" u="sng" spc="-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 </a:t>
            </a:r>
            <a:r>
              <a:rPr sz="1800" u="sng" spc="-3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TechNet-</a:t>
            </a:r>
            <a:r>
              <a:rPr sz="1800" u="sng" spc="-2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7"/>
              </a:rPr>
              <a:t>21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340" y="4327017"/>
            <a:ext cx="2022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WHO</a:t>
            </a:r>
            <a:r>
              <a:rPr sz="1800" u="sng" spc="-2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 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HPV </a:t>
            </a:r>
            <a:r>
              <a:rPr sz="18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Calibri"/>
                <a:cs typeface="Calibri"/>
                <a:hlinkClick r:id="rId8"/>
              </a:rPr>
              <a:t>Dashboard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83DCCEF6-E370-466F-871A-36BAA7C76A8A}"/>
              </a:ext>
            </a:extLst>
          </p:cNvPr>
          <p:cNvSpPr txBox="1"/>
          <p:nvPr/>
        </p:nvSpPr>
        <p:spPr>
          <a:xfrm>
            <a:off x="271463" y="1026820"/>
            <a:ext cx="11623530" cy="582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fr-FR" altLang="fr-FR" sz="2800" dirty="0">
                <a:latin typeface="+mj-lt"/>
              </a:rPr>
              <a:t>- Plus de 200 types différents</a:t>
            </a:r>
          </a:p>
          <a:p>
            <a:pPr lvl="1" eaLnBrk="1" hangingPunct="1">
              <a:lnSpc>
                <a:spcPct val="150000"/>
              </a:lnSpc>
            </a:pPr>
            <a:endParaRPr lang="fr-FR" altLang="fr-FR" sz="2800" dirty="0">
              <a:latin typeface="+mj-lt"/>
            </a:endParaRPr>
          </a:p>
          <a:p>
            <a:pPr eaLnBrk="1" hangingPunct="1">
              <a:lnSpc>
                <a:spcPct val="150000"/>
              </a:lnSpc>
            </a:pPr>
            <a:r>
              <a:rPr lang="fr-FR" altLang="fr-FR" sz="2800" dirty="0">
                <a:latin typeface="+mj-lt"/>
              </a:rPr>
              <a:t>- Infection des tissus cutanés et muqueux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Alpha-HPV : plutôt muqueuses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Béta-HPV : plutôt peau</a:t>
            </a:r>
          </a:p>
          <a:p>
            <a:pPr lvl="2" eaLnBrk="1" hangingPunct="1">
              <a:lnSpc>
                <a:spcPct val="150000"/>
              </a:lnSpc>
            </a:pPr>
            <a:endParaRPr lang="fr-FR" altLang="fr-FR" sz="2800" dirty="0">
              <a:latin typeface="+mj-lt"/>
            </a:endParaRPr>
          </a:p>
          <a:p>
            <a:pPr eaLnBrk="1" hangingPunct="1">
              <a:lnSpc>
                <a:spcPct val="150000"/>
              </a:lnSpc>
            </a:pPr>
            <a:r>
              <a:rPr lang="fr-FR" altLang="fr-FR" sz="2800" dirty="0">
                <a:latin typeface="+mj-lt"/>
              </a:rPr>
              <a:t>- Intégration inconstante dans l’ADN des cellules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Cas des HPV oncogènes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altLang="fr-FR" sz="2800" dirty="0">
                <a:latin typeface="+mj-lt"/>
              </a:rPr>
              <a:t>Entraine une persistance très longue de l’infection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5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702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F8C8F9-E6FD-4480-8CB0-846A5B5B103B}"/>
              </a:ext>
            </a:extLst>
          </p:cNvPr>
          <p:cNvCxnSpPr>
            <a:cxnSpLocks/>
          </p:cNvCxnSpPr>
          <p:nvPr/>
        </p:nvCxnSpPr>
        <p:spPr>
          <a:xfrm>
            <a:off x="4169327" y="5399740"/>
            <a:ext cx="647428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C225808-4C1A-4D27-981C-C5F97ECF0BFD}"/>
              </a:ext>
            </a:extLst>
          </p:cNvPr>
          <p:cNvGrpSpPr/>
          <p:nvPr/>
        </p:nvGrpSpPr>
        <p:grpSpPr>
          <a:xfrm>
            <a:off x="0" y="1028492"/>
            <a:ext cx="4407071" cy="4801016"/>
            <a:chOff x="634829" y="1028492"/>
            <a:chExt cx="4407071" cy="4801016"/>
          </a:xfrm>
          <a:solidFill>
            <a:srgbClr val="7030A0"/>
          </a:solidFill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D28339C-471C-4034-AFEB-87908320EDF9}"/>
                </a:ext>
              </a:extLst>
            </p:cNvPr>
            <p:cNvGrpSpPr/>
            <p:nvPr/>
          </p:nvGrpSpPr>
          <p:grpSpPr>
            <a:xfrm>
              <a:off x="4813300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6" name="Right Triangle 5">
                <a:extLst>
                  <a:ext uri="{FF2B5EF4-FFF2-40B4-BE49-F238E27FC236}">
                    <a16:creationId xmlns:a16="http://schemas.microsoft.com/office/drawing/2014/main" id="{0F414CA8-9AAD-4C2C-A88A-8A74E8E805B8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>
                <a:extLst>
                  <a:ext uri="{FF2B5EF4-FFF2-40B4-BE49-F238E27FC236}">
                    <a16:creationId xmlns:a16="http://schemas.microsoft.com/office/drawing/2014/main" id="{2C375972-9C28-4C3B-94C7-BDAC3A5EB1C4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8128005B-8420-4AE8-A14C-5E6A911C1D35}"/>
                </a:ext>
              </a:extLst>
            </p:cNvPr>
            <p:cNvGrpSpPr/>
            <p:nvPr/>
          </p:nvGrpSpPr>
          <p:grpSpPr>
            <a:xfrm>
              <a:off x="963604" y="1361661"/>
              <a:ext cx="3745842" cy="4134264"/>
              <a:chOff x="1041819" y="1123536"/>
              <a:chExt cx="3818414" cy="4214361"/>
            </a:xfrm>
            <a:grpFill/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09559C0E-D81A-4C20-9E76-766CF0F6C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4940" y="4537479"/>
                <a:ext cx="383543" cy="494853"/>
              </a:xfrm>
              <a:custGeom>
                <a:avLst/>
                <a:gdLst>
                  <a:gd name="T0" fmla="*/ 0 w 101"/>
                  <a:gd name="T1" fmla="*/ 118 h 126"/>
                  <a:gd name="T2" fmla="*/ 2 w 101"/>
                  <a:gd name="T3" fmla="*/ 126 h 126"/>
                  <a:gd name="T4" fmla="*/ 28 w 101"/>
                  <a:gd name="T5" fmla="*/ 126 h 126"/>
                  <a:gd name="T6" fmla="*/ 50 w 101"/>
                  <a:gd name="T7" fmla="*/ 126 h 126"/>
                  <a:gd name="T8" fmla="*/ 72 w 101"/>
                  <a:gd name="T9" fmla="*/ 126 h 126"/>
                  <a:gd name="T10" fmla="*/ 98 w 101"/>
                  <a:gd name="T11" fmla="*/ 126 h 126"/>
                  <a:gd name="T12" fmla="*/ 100 w 101"/>
                  <a:gd name="T13" fmla="*/ 118 h 126"/>
                  <a:gd name="T14" fmla="*/ 90 w 101"/>
                  <a:gd name="T15" fmla="*/ 91 h 126"/>
                  <a:gd name="T16" fmla="*/ 73 w 101"/>
                  <a:gd name="T17" fmla="*/ 82 h 126"/>
                  <a:gd name="T18" fmla="*/ 64 w 101"/>
                  <a:gd name="T19" fmla="*/ 67 h 126"/>
                  <a:gd name="T20" fmla="*/ 78 w 101"/>
                  <a:gd name="T21" fmla="*/ 59 h 126"/>
                  <a:gd name="T22" fmla="*/ 77 w 101"/>
                  <a:gd name="T23" fmla="*/ 51 h 126"/>
                  <a:gd name="T24" fmla="*/ 76 w 101"/>
                  <a:gd name="T25" fmla="*/ 26 h 126"/>
                  <a:gd name="T26" fmla="*/ 63 w 101"/>
                  <a:gd name="T27" fmla="*/ 7 h 126"/>
                  <a:gd name="T28" fmla="*/ 30 w 101"/>
                  <a:gd name="T29" fmla="*/ 14 h 126"/>
                  <a:gd name="T30" fmla="*/ 24 w 101"/>
                  <a:gd name="T31" fmla="*/ 51 h 126"/>
                  <a:gd name="T32" fmla="*/ 22 w 101"/>
                  <a:gd name="T33" fmla="*/ 59 h 126"/>
                  <a:gd name="T34" fmla="*/ 36 w 101"/>
                  <a:gd name="T35" fmla="*/ 67 h 126"/>
                  <a:gd name="T36" fmla="*/ 28 w 101"/>
                  <a:gd name="T37" fmla="*/ 82 h 126"/>
                  <a:gd name="T38" fmla="*/ 10 w 101"/>
                  <a:gd name="T39" fmla="*/ 91 h 126"/>
                  <a:gd name="T40" fmla="*/ 0 w 101"/>
                  <a:gd name="T41" fmla="*/ 118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1" h="126">
                    <a:moveTo>
                      <a:pt x="0" y="118"/>
                    </a:moveTo>
                    <a:cubicBezTo>
                      <a:pt x="0" y="120"/>
                      <a:pt x="1" y="126"/>
                      <a:pt x="2" y="126"/>
                    </a:cubicBezTo>
                    <a:cubicBezTo>
                      <a:pt x="2" y="126"/>
                      <a:pt x="14" y="126"/>
                      <a:pt x="28" y="126"/>
                    </a:cubicBezTo>
                    <a:cubicBezTo>
                      <a:pt x="36" y="126"/>
                      <a:pt x="43" y="126"/>
                      <a:pt x="50" y="126"/>
                    </a:cubicBezTo>
                    <a:cubicBezTo>
                      <a:pt x="57" y="126"/>
                      <a:pt x="65" y="126"/>
                      <a:pt x="72" y="126"/>
                    </a:cubicBezTo>
                    <a:cubicBezTo>
                      <a:pt x="86" y="126"/>
                      <a:pt x="98" y="126"/>
                      <a:pt x="98" y="126"/>
                    </a:cubicBezTo>
                    <a:cubicBezTo>
                      <a:pt x="100" y="126"/>
                      <a:pt x="100" y="120"/>
                      <a:pt x="100" y="118"/>
                    </a:cubicBezTo>
                    <a:cubicBezTo>
                      <a:pt x="101" y="107"/>
                      <a:pt x="100" y="97"/>
                      <a:pt x="90" y="91"/>
                    </a:cubicBezTo>
                    <a:cubicBezTo>
                      <a:pt x="87" y="88"/>
                      <a:pt x="78" y="85"/>
                      <a:pt x="73" y="82"/>
                    </a:cubicBezTo>
                    <a:cubicBezTo>
                      <a:pt x="68" y="80"/>
                      <a:pt x="60" y="73"/>
                      <a:pt x="64" y="67"/>
                    </a:cubicBezTo>
                    <a:cubicBezTo>
                      <a:pt x="67" y="62"/>
                      <a:pt x="75" y="65"/>
                      <a:pt x="78" y="59"/>
                    </a:cubicBezTo>
                    <a:cubicBezTo>
                      <a:pt x="79" y="58"/>
                      <a:pt x="77" y="56"/>
                      <a:pt x="77" y="51"/>
                    </a:cubicBezTo>
                    <a:cubicBezTo>
                      <a:pt x="77" y="47"/>
                      <a:pt x="77" y="31"/>
                      <a:pt x="76" y="26"/>
                    </a:cubicBezTo>
                    <a:cubicBezTo>
                      <a:pt x="73" y="19"/>
                      <a:pt x="70" y="12"/>
                      <a:pt x="63" y="7"/>
                    </a:cubicBezTo>
                    <a:cubicBezTo>
                      <a:pt x="53" y="0"/>
                      <a:pt x="38" y="4"/>
                      <a:pt x="30" y="14"/>
                    </a:cubicBezTo>
                    <a:cubicBezTo>
                      <a:pt x="23" y="25"/>
                      <a:pt x="24" y="39"/>
                      <a:pt x="24" y="51"/>
                    </a:cubicBezTo>
                    <a:cubicBezTo>
                      <a:pt x="23" y="56"/>
                      <a:pt x="21" y="58"/>
                      <a:pt x="22" y="59"/>
                    </a:cubicBezTo>
                    <a:cubicBezTo>
                      <a:pt x="25" y="64"/>
                      <a:pt x="33" y="63"/>
                      <a:pt x="36" y="67"/>
                    </a:cubicBezTo>
                    <a:cubicBezTo>
                      <a:pt x="41" y="72"/>
                      <a:pt x="32" y="80"/>
                      <a:pt x="28" y="82"/>
                    </a:cubicBezTo>
                    <a:cubicBezTo>
                      <a:pt x="22" y="85"/>
                      <a:pt x="14" y="88"/>
                      <a:pt x="10" y="91"/>
                    </a:cubicBezTo>
                    <a:cubicBezTo>
                      <a:pt x="1" y="97"/>
                      <a:pt x="0" y="107"/>
                      <a:pt x="0" y="1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F77812A-4C38-44C5-B3E4-2DDB12824B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48267" y="4517199"/>
                <a:ext cx="331182" cy="515133"/>
              </a:xfrm>
              <a:custGeom>
                <a:avLst/>
                <a:gdLst>
                  <a:gd name="T0" fmla="*/ 25 w 87"/>
                  <a:gd name="T1" fmla="*/ 6 h 131"/>
                  <a:gd name="T2" fmla="*/ 41 w 87"/>
                  <a:gd name="T3" fmla="*/ 15 h 131"/>
                  <a:gd name="T4" fmla="*/ 41 w 87"/>
                  <a:gd name="T5" fmla="*/ 24 h 131"/>
                  <a:gd name="T6" fmla="*/ 41 w 87"/>
                  <a:gd name="T7" fmla="*/ 34 h 131"/>
                  <a:gd name="T8" fmla="*/ 41 w 87"/>
                  <a:gd name="T9" fmla="*/ 37 h 131"/>
                  <a:gd name="T10" fmla="*/ 44 w 87"/>
                  <a:gd name="T11" fmla="*/ 38 h 131"/>
                  <a:gd name="T12" fmla="*/ 44 w 87"/>
                  <a:gd name="T13" fmla="*/ 40 h 131"/>
                  <a:gd name="T14" fmla="*/ 42 w 87"/>
                  <a:gd name="T15" fmla="*/ 42 h 131"/>
                  <a:gd name="T16" fmla="*/ 37 w 87"/>
                  <a:gd name="T17" fmla="*/ 48 h 131"/>
                  <a:gd name="T18" fmla="*/ 37 w 87"/>
                  <a:gd name="T19" fmla="*/ 50 h 131"/>
                  <a:gd name="T20" fmla="*/ 35 w 87"/>
                  <a:gd name="T21" fmla="*/ 66 h 131"/>
                  <a:gd name="T22" fmla="*/ 50 w 87"/>
                  <a:gd name="T23" fmla="*/ 85 h 131"/>
                  <a:gd name="T24" fmla="*/ 70 w 87"/>
                  <a:gd name="T25" fmla="*/ 97 h 131"/>
                  <a:gd name="T26" fmla="*/ 78 w 87"/>
                  <a:gd name="T27" fmla="*/ 125 h 131"/>
                  <a:gd name="T28" fmla="*/ 31 w 87"/>
                  <a:gd name="T29" fmla="*/ 125 h 131"/>
                  <a:gd name="T30" fmla="*/ 31 w 87"/>
                  <a:gd name="T31" fmla="*/ 125 h 131"/>
                  <a:gd name="T32" fmla="*/ 31 w 87"/>
                  <a:gd name="T33" fmla="*/ 124 h 131"/>
                  <a:gd name="T34" fmla="*/ 14 w 87"/>
                  <a:gd name="T35" fmla="*/ 82 h 131"/>
                  <a:gd name="T36" fmla="*/ 9 w 87"/>
                  <a:gd name="T37" fmla="*/ 79 h 131"/>
                  <a:gd name="T38" fmla="*/ 16 w 87"/>
                  <a:gd name="T39" fmla="*/ 66 h 131"/>
                  <a:gd name="T40" fmla="*/ 14 w 87"/>
                  <a:gd name="T41" fmla="*/ 50 h 131"/>
                  <a:gd name="T42" fmla="*/ 14 w 87"/>
                  <a:gd name="T43" fmla="*/ 48 h 131"/>
                  <a:gd name="T44" fmla="*/ 9 w 87"/>
                  <a:gd name="T45" fmla="*/ 42 h 131"/>
                  <a:gd name="T46" fmla="*/ 7 w 87"/>
                  <a:gd name="T47" fmla="*/ 40 h 131"/>
                  <a:gd name="T48" fmla="*/ 8 w 87"/>
                  <a:gd name="T49" fmla="*/ 37 h 131"/>
                  <a:gd name="T50" fmla="*/ 9 w 87"/>
                  <a:gd name="T51" fmla="*/ 29 h 131"/>
                  <a:gd name="T52" fmla="*/ 9 w 87"/>
                  <a:gd name="T53" fmla="*/ 25 h 131"/>
                  <a:gd name="T54" fmla="*/ 9 w 87"/>
                  <a:gd name="T55" fmla="*/ 17 h 131"/>
                  <a:gd name="T56" fmla="*/ 17 w 87"/>
                  <a:gd name="T57" fmla="*/ 7 h 131"/>
                  <a:gd name="T58" fmla="*/ 25 w 87"/>
                  <a:gd name="T59" fmla="*/ 6 h 131"/>
                  <a:gd name="T60" fmla="*/ 25 w 87"/>
                  <a:gd name="T61" fmla="*/ 0 h 131"/>
                  <a:gd name="T62" fmla="*/ 14 w 87"/>
                  <a:gd name="T63" fmla="*/ 2 h 131"/>
                  <a:gd name="T64" fmla="*/ 3 w 87"/>
                  <a:gd name="T65" fmla="*/ 15 h 131"/>
                  <a:gd name="T66" fmla="*/ 3 w 87"/>
                  <a:gd name="T67" fmla="*/ 30 h 131"/>
                  <a:gd name="T68" fmla="*/ 1 w 87"/>
                  <a:gd name="T69" fmla="*/ 41 h 131"/>
                  <a:gd name="T70" fmla="*/ 8 w 87"/>
                  <a:gd name="T71" fmla="*/ 49 h 131"/>
                  <a:gd name="T72" fmla="*/ 10 w 87"/>
                  <a:gd name="T73" fmla="*/ 66 h 131"/>
                  <a:gd name="T74" fmla="*/ 1 w 87"/>
                  <a:gd name="T75" fmla="*/ 78 h 131"/>
                  <a:gd name="T76" fmla="*/ 2 w 87"/>
                  <a:gd name="T77" fmla="*/ 82 h 131"/>
                  <a:gd name="T78" fmla="*/ 11 w 87"/>
                  <a:gd name="T79" fmla="*/ 87 h 131"/>
                  <a:gd name="T80" fmla="*/ 25 w 87"/>
                  <a:gd name="T81" fmla="*/ 124 h 131"/>
                  <a:gd name="T82" fmla="*/ 25 w 87"/>
                  <a:gd name="T83" fmla="*/ 124 h 131"/>
                  <a:gd name="T84" fmla="*/ 25 w 87"/>
                  <a:gd name="T85" fmla="*/ 130 h 131"/>
                  <a:gd name="T86" fmla="*/ 26 w 87"/>
                  <a:gd name="T87" fmla="*/ 131 h 131"/>
                  <a:gd name="T88" fmla="*/ 28 w 87"/>
                  <a:gd name="T89" fmla="*/ 131 h 131"/>
                  <a:gd name="T90" fmla="*/ 83 w 87"/>
                  <a:gd name="T91" fmla="*/ 131 h 131"/>
                  <a:gd name="T92" fmla="*/ 74 w 87"/>
                  <a:gd name="T93" fmla="*/ 92 h 131"/>
                  <a:gd name="T94" fmla="*/ 52 w 87"/>
                  <a:gd name="T95" fmla="*/ 80 h 131"/>
                  <a:gd name="T96" fmla="*/ 41 w 87"/>
                  <a:gd name="T97" fmla="*/ 66 h 131"/>
                  <a:gd name="T98" fmla="*/ 43 w 87"/>
                  <a:gd name="T99" fmla="*/ 49 h 131"/>
                  <a:gd name="T100" fmla="*/ 50 w 87"/>
                  <a:gd name="T101" fmla="*/ 41 h 131"/>
                  <a:gd name="T102" fmla="*/ 47 w 87"/>
                  <a:gd name="T103" fmla="*/ 33 h 131"/>
                  <a:gd name="T104" fmla="*/ 46 w 87"/>
                  <a:gd name="T105" fmla="*/ 12 h 131"/>
                  <a:gd name="T106" fmla="*/ 25 w 87"/>
                  <a:gd name="T107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87" h="131">
                    <a:moveTo>
                      <a:pt x="25" y="6"/>
                    </a:moveTo>
                    <a:cubicBezTo>
                      <a:pt x="32" y="6"/>
                      <a:pt x="38" y="9"/>
                      <a:pt x="41" y="15"/>
                    </a:cubicBezTo>
                    <a:cubicBezTo>
                      <a:pt x="42" y="18"/>
                      <a:pt x="42" y="20"/>
                      <a:pt x="41" y="24"/>
                    </a:cubicBezTo>
                    <a:cubicBezTo>
                      <a:pt x="41" y="26"/>
                      <a:pt x="41" y="30"/>
                      <a:pt x="41" y="34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8"/>
                      <a:pt x="44" y="39"/>
                      <a:pt x="44" y="40"/>
                    </a:cubicBezTo>
                    <a:cubicBezTo>
                      <a:pt x="43" y="41"/>
                      <a:pt x="43" y="41"/>
                      <a:pt x="42" y="42"/>
                    </a:cubicBezTo>
                    <a:cubicBezTo>
                      <a:pt x="40" y="43"/>
                      <a:pt x="38" y="45"/>
                      <a:pt x="37" y="48"/>
                    </a:cubicBezTo>
                    <a:cubicBezTo>
                      <a:pt x="37" y="49"/>
                      <a:pt x="37" y="49"/>
                      <a:pt x="37" y="50"/>
                    </a:cubicBezTo>
                    <a:cubicBezTo>
                      <a:pt x="36" y="54"/>
                      <a:pt x="34" y="61"/>
                      <a:pt x="35" y="66"/>
                    </a:cubicBezTo>
                    <a:cubicBezTo>
                      <a:pt x="36" y="75"/>
                      <a:pt x="41" y="82"/>
                      <a:pt x="50" y="85"/>
                    </a:cubicBezTo>
                    <a:cubicBezTo>
                      <a:pt x="56" y="88"/>
                      <a:pt x="64" y="93"/>
                      <a:pt x="70" y="97"/>
                    </a:cubicBezTo>
                    <a:cubicBezTo>
                      <a:pt x="77" y="102"/>
                      <a:pt x="79" y="118"/>
                      <a:pt x="78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5"/>
                      <a:pt x="31" y="125"/>
                      <a:pt x="31" y="125"/>
                    </a:cubicBezTo>
                    <a:cubicBezTo>
                      <a:pt x="31" y="124"/>
                      <a:pt x="31" y="124"/>
                      <a:pt x="31" y="124"/>
                    </a:cubicBezTo>
                    <a:cubicBezTo>
                      <a:pt x="32" y="117"/>
                      <a:pt x="33" y="95"/>
                      <a:pt x="14" y="82"/>
                    </a:cubicBezTo>
                    <a:cubicBezTo>
                      <a:pt x="13" y="81"/>
                      <a:pt x="11" y="80"/>
                      <a:pt x="9" y="79"/>
                    </a:cubicBezTo>
                    <a:cubicBezTo>
                      <a:pt x="13" y="76"/>
                      <a:pt x="15" y="71"/>
                      <a:pt x="16" y="66"/>
                    </a:cubicBezTo>
                    <a:cubicBezTo>
                      <a:pt x="16" y="61"/>
                      <a:pt x="15" y="54"/>
                      <a:pt x="14" y="50"/>
                    </a:cubicBezTo>
                    <a:cubicBezTo>
                      <a:pt x="14" y="49"/>
                      <a:pt x="14" y="49"/>
                      <a:pt x="14" y="48"/>
                    </a:cubicBezTo>
                    <a:cubicBezTo>
                      <a:pt x="13" y="45"/>
                      <a:pt x="11" y="43"/>
                      <a:pt x="9" y="42"/>
                    </a:cubicBezTo>
                    <a:cubicBezTo>
                      <a:pt x="7" y="41"/>
                      <a:pt x="7" y="41"/>
                      <a:pt x="7" y="40"/>
                    </a:cubicBezTo>
                    <a:cubicBezTo>
                      <a:pt x="7" y="39"/>
                      <a:pt x="7" y="39"/>
                      <a:pt x="8" y="37"/>
                    </a:cubicBezTo>
                    <a:cubicBezTo>
                      <a:pt x="8" y="35"/>
                      <a:pt x="10" y="33"/>
                      <a:pt x="9" y="29"/>
                    </a:cubicBezTo>
                    <a:cubicBezTo>
                      <a:pt x="9" y="28"/>
                      <a:pt x="9" y="26"/>
                      <a:pt x="9" y="25"/>
                    </a:cubicBezTo>
                    <a:cubicBezTo>
                      <a:pt x="8" y="21"/>
                      <a:pt x="8" y="19"/>
                      <a:pt x="9" y="17"/>
                    </a:cubicBezTo>
                    <a:cubicBezTo>
                      <a:pt x="10" y="13"/>
                      <a:pt x="13" y="9"/>
                      <a:pt x="17" y="7"/>
                    </a:cubicBezTo>
                    <a:cubicBezTo>
                      <a:pt x="20" y="6"/>
                      <a:pt x="22" y="6"/>
                      <a:pt x="25" y="6"/>
                    </a:cubicBezTo>
                    <a:moveTo>
                      <a:pt x="25" y="0"/>
                    </a:moveTo>
                    <a:cubicBezTo>
                      <a:pt x="21" y="0"/>
                      <a:pt x="18" y="0"/>
                      <a:pt x="14" y="2"/>
                    </a:cubicBezTo>
                    <a:cubicBezTo>
                      <a:pt x="9" y="5"/>
                      <a:pt x="5" y="9"/>
                      <a:pt x="3" y="15"/>
                    </a:cubicBezTo>
                    <a:cubicBezTo>
                      <a:pt x="1" y="20"/>
                      <a:pt x="3" y="24"/>
                      <a:pt x="3" y="30"/>
                    </a:cubicBezTo>
                    <a:cubicBezTo>
                      <a:pt x="4" y="34"/>
                      <a:pt x="0" y="36"/>
                      <a:pt x="1" y="41"/>
                    </a:cubicBezTo>
                    <a:cubicBezTo>
                      <a:pt x="2" y="47"/>
                      <a:pt x="7" y="47"/>
                      <a:pt x="8" y="49"/>
                    </a:cubicBezTo>
                    <a:cubicBezTo>
                      <a:pt x="8" y="52"/>
                      <a:pt x="10" y="60"/>
                      <a:pt x="10" y="66"/>
                    </a:cubicBezTo>
                    <a:cubicBezTo>
                      <a:pt x="9" y="71"/>
                      <a:pt x="6" y="75"/>
                      <a:pt x="1" y="78"/>
                    </a:cubicBezTo>
                    <a:cubicBezTo>
                      <a:pt x="0" y="80"/>
                      <a:pt x="0" y="81"/>
                      <a:pt x="2" y="82"/>
                    </a:cubicBezTo>
                    <a:cubicBezTo>
                      <a:pt x="5" y="84"/>
                      <a:pt x="9" y="86"/>
                      <a:pt x="11" y="87"/>
                    </a:cubicBezTo>
                    <a:cubicBezTo>
                      <a:pt x="27" y="98"/>
                      <a:pt x="26" y="117"/>
                      <a:pt x="25" y="124"/>
                    </a:cubicBezTo>
                    <a:cubicBezTo>
                      <a:pt x="25" y="124"/>
                      <a:pt x="25" y="124"/>
                      <a:pt x="25" y="124"/>
                    </a:cubicBezTo>
                    <a:cubicBezTo>
                      <a:pt x="25" y="126"/>
                      <a:pt x="25" y="128"/>
                      <a:pt x="25" y="130"/>
                    </a:cubicBezTo>
                    <a:cubicBezTo>
                      <a:pt x="25" y="131"/>
                      <a:pt x="25" y="131"/>
                      <a:pt x="26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83" y="131"/>
                      <a:pt x="83" y="131"/>
                      <a:pt x="83" y="131"/>
                    </a:cubicBezTo>
                    <a:cubicBezTo>
                      <a:pt x="85" y="131"/>
                      <a:pt x="87" y="101"/>
                      <a:pt x="74" y="92"/>
                    </a:cubicBezTo>
                    <a:cubicBezTo>
                      <a:pt x="67" y="88"/>
                      <a:pt x="59" y="83"/>
                      <a:pt x="52" y="80"/>
                    </a:cubicBezTo>
                    <a:cubicBezTo>
                      <a:pt x="45" y="77"/>
                      <a:pt x="42" y="71"/>
                      <a:pt x="41" y="66"/>
                    </a:cubicBezTo>
                    <a:cubicBezTo>
                      <a:pt x="40" y="60"/>
                      <a:pt x="42" y="52"/>
                      <a:pt x="43" y="49"/>
                    </a:cubicBezTo>
                    <a:cubicBezTo>
                      <a:pt x="43" y="47"/>
                      <a:pt x="49" y="47"/>
                      <a:pt x="50" y="41"/>
                    </a:cubicBezTo>
                    <a:cubicBezTo>
                      <a:pt x="50" y="39"/>
                      <a:pt x="50" y="34"/>
                      <a:pt x="47" y="33"/>
                    </a:cubicBezTo>
                    <a:cubicBezTo>
                      <a:pt x="46" y="25"/>
                      <a:pt x="50" y="20"/>
                      <a:pt x="46" y="12"/>
                    </a:cubicBezTo>
                    <a:cubicBezTo>
                      <a:pt x="42" y="4"/>
                      <a:pt x="34" y="0"/>
                      <a:pt x="25" y="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EB1EC425-A796-4CD1-A695-C29F52C622A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8540" y="4572633"/>
                <a:ext cx="464702" cy="470516"/>
              </a:xfrm>
              <a:custGeom>
                <a:avLst/>
                <a:gdLst>
                  <a:gd name="T0" fmla="*/ 99 w 122"/>
                  <a:gd name="T1" fmla="*/ 20 h 120"/>
                  <a:gd name="T2" fmla="*/ 116 w 122"/>
                  <a:gd name="T3" fmla="*/ 67 h 120"/>
                  <a:gd name="T4" fmla="*/ 109 w 122"/>
                  <a:gd name="T5" fmla="*/ 89 h 120"/>
                  <a:gd name="T6" fmla="*/ 87 w 122"/>
                  <a:gd name="T7" fmla="*/ 95 h 120"/>
                  <a:gd name="T8" fmla="*/ 79 w 122"/>
                  <a:gd name="T9" fmla="*/ 84 h 120"/>
                  <a:gd name="T10" fmla="*/ 38 w 122"/>
                  <a:gd name="T11" fmla="*/ 88 h 120"/>
                  <a:gd name="T12" fmla="*/ 41 w 122"/>
                  <a:gd name="T13" fmla="*/ 56 h 120"/>
                  <a:gd name="T14" fmla="*/ 69 w 122"/>
                  <a:gd name="T15" fmla="*/ 53 h 120"/>
                  <a:gd name="T16" fmla="*/ 71 w 122"/>
                  <a:gd name="T17" fmla="*/ 43 h 120"/>
                  <a:gd name="T18" fmla="*/ 48 w 122"/>
                  <a:gd name="T19" fmla="*/ 41 h 120"/>
                  <a:gd name="T20" fmla="*/ 37 w 122"/>
                  <a:gd name="T21" fmla="*/ 38 h 120"/>
                  <a:gd name="T22" fmla="*/ 61 w 122"/>
                  <a:gd name="T23" fmla="*/ 26 h 120"/>
                  <a:gd name="T24" fmla="*/ 88 w 122"/>
                  <a:gd name="T25" fmla="*/ 46 h 120"/>
                  <a:gd name="T26" fmla="*/ 88 w 122"/>
                  <a:gd name="T27" fmla="*/ 75 h 120"/>
                  <a:gd name="T28" fmla="*/ 95 w 122"/>
                  <a:gd name="T29" fmla="*/ 86 h 120"/>
                  <a:gd name="T30" fmla="*/ 105 w 122"/>
                  <a:gd name="T31" fmla="*/ 76 h 120"/>
                  <a:gd name="T32" fmla="*/ 104 w 122"/>
                  <a:gd name="T33" fmla="*/ 42 h 120"/>
                  <a:gd name="T34" fmla="*/ 61 w 122"/>
                  <a:gd name="T35" fmla="*/ 15 h 120"/>
                  <a:gd name="T36" fmla="*/ 18 w 122"/>
                  <a:gd name="T37" fmla="*/ 42 h 120"/>
                  <a:gd name="T38" fmla="*/ 27 w 122"/>
                  <a:gd name="T39" fmla="*/ 92 h 120"/>
                  <a:gd name="T40" fmla="*/ 71 w 122"/>
                  <a:gd name="T41" fmla="*/ 104 h 120"/>
                  <a:gd name="T42" fmla="*/ 83 w 122"/>
                  <a:gd name="T43" fmla="*/ 105 h 120"/>
                  <a:gd name="T44" fmla="*/ 58 w 122"/>
                  <a:gd name="T45" fmla="*/ 114 h 120"/>
                  <a:gd name="T46" fmla="*/ 10 w 122"/>
                  <a:gd name="T47" fmla="*/ 82 h 120"/>
                  <a:gd name="T48" fmla="*/ 23 w 122"/>
                  <a:gd name="T49" fmla="*/ 20 h 120"/>
                  <a:gd name="T50" fmla="*/ 56 w 122"/>
                  <a:gd name="T51" fmla="*/ 83 h 120"/>
                  <a:gd name="T52" fmla="*/ 73 w 122"/>
                  <a:gd name="T53" fmla="*/ 76 h 120"/>
                  <a:gd name="T54" fmla="*/ 68 w 122"/>
                  <a:gd name="T55" fmla="*/ 63 h 120"/>
                  <a:gd name="T56" fmla="*/ 46 w 122"/>
                  <a:gd name="T57" fmla="*/ 73 h 120"/>
                  <a:gd name="T58" fmla="*/ 61 w 122"/>
                  <a:gd name="T59" fmla="*/ 0 h 120"/>
                  <a:gd name="T60" fmla="*/ 5 w 122"/>
                  <a:gd name="T61" fmla="*/ 34 h 120"/>
                  <a:gd name="T62" fmla="*/ 17 w 122"/>
                  <a:gd name="T63" fmla="*/ 104 h 120"/>
                  <a:gd name="T64" fmla="*/ 73 w 122"/>
                  <a:gd name="T65" fmla="*/ 119 h 120"/>
                  <a:gd name="T66" fmla="*/ 88 w 122"/>
                  <a:gd name="T67" fmla="*/ 101 h 120"/>
                  <a:gd name="T68" fmla="*/ 114 w 122"/>
                  <a:gd name="T69" fmla="*/ 92 h 120"/>
                  <a:gd name="T70" fmla="*/ 122 w 122"/>
                  <a:gd name="T71" fmla="*/ 67 h 120"/>
                  <a:gd name="T72" fmla="*/ 103 w 122"/>
                  <a:gd name="T73" fmla="*/ 15 h 120"/>
                  <a:gd name="T74" fmla="*/ 96 w 122"/>
                  <a:gd name="T75" fmla="*/ 80 h 120"/>
                  <a:gd name="T76" fmla="*/ 94 w 122"/>
                  <a:gd name="T77" fmla="*/ 68 h 120"/>
                  <a:gd name="T78" fmla="*/ 90 w 122"/>
                  <a:gd name="T79" fmla="*/ 33 h 120"/>
                  <a:gd name="T80" fmla="*/ 98 w 122"/>
                  <a:gd name="T81" fmla="*/ 45 h 120"/>
                  <a:gd name="T82" fmla="*/ 99 w 122"/>
                  <a:gd name="T83" fmla="*/ 74 h 120"/>
                  <a:gd name="T84" fmla="*/ 96 w 122"/>
                  <a:gd name="T85" fmla="*/ 80 h 120"/>
                  <a:gd name="T86" fmla="*/ 21 w 122"/>
                  <a:gd name="T87" fmla="*/ 60 h 120"/>
                  <a:gd name="T88" fmla="*/ 32 w 122"/>
                  <a:gd name="T89" fmla="*/ 40 h 120"/>
                  <a:gd name="T90" fmla="*/ 43 w 122"/>
                  <a:gd name="T91" fmla="*/ 48 h 120"/>
                  <a:gd name="T92" fmla="*/ 26 w 122"/>
                  <a:gd name="T93" fmla="*/ 73 h 120"/>
                  <a:gd name="T94" fmla="*/ 50 w 122"/>
                  <a:gd name="T95" fmla="*/ 46 h 120"/>
                  <a:gd name="T96" fmla="*/ 65 w 122"/>
                  <a:gd name="T97" fmla="*/ 46 h 120"/>
                  <a:gd name="T98" fmla="*/ 56 w 122"/>
                  <a:gd name="T99" fmla="*/ 77 h 120"/>
                  <a:gd name="T100" fmla="*/ 53 w 122"/>
                  <a:gd name="T101" fmla="*/ 70 h 120"/>
                  <a:gd name="T102" fmla="*/ 69 w 122"/>
                  <a:gd name="T103" fmla="*/ 70 h 120"/>
                  <a:gd name="T104" fmla="*/ 65 w 122"/>
                  <a:gd name="T105" fmla="*/ 74 h 120"/>
                  <a:gd name="T106" fmla="*/ 56 w 122"/>
                  <a:gd name="T107" fmla="*/ 77 h 120"/>
                  <a:gd name="T108" fmla="*/ 76 w 122"/>
                  <a:gd name="T109" fmla="*/ 94 h 120"/>
                  <a:gd name="T110" fmla="*/ 69 w 122"/>
                  <a:gd name="T111" fmla="*/ 9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22" h="120">
                    <a:moveTo>
                      <a:pt x="61" y="6"/>
                    </a:moveTo>
                    <a:cubicBezTo>
                      <a:pt x="69" y="6"/>
                      <a:pt x="75" y="7"/>
                      <a:pt x="82" y="9"/>
                    </a:cubicBezTo>
                    <a:cubicBezTo>
                      <a:pt x="89" y="12"/>
                      <a:pt x="94" y="15"/>
                      <a:pt x="99" y="20"/>
                    </a:cubicBezTo>
                    <a:cubicBezTo>
                      <a:pt x="104" y="24"/>
                      <a:pt x="109" y="30"/>
                      <a:pt x="112" y="37"/>
                    </a:cubicBezTo>
                    <a:cubicBezTo>
                      <a:pt x="115" y="44"/>
                      <a:pt x="116" y="52"/>
                      <a:pt x="116" y="61"/>
                    </a:cubicBezTo>
                    <a:cubicBezTo>
                      <a:pt x="116" y="63"/>
                      <a:pt x="116" y="64"/>
                      <a:pt x="116" y="67"/>
                    </a:cubicBezTo>
                    <a:cubicBezTo>
                      <a:pt x="116" y="69"/>
                      <a:pt x="115" y="71"/>
                      <a:pt x="115" y="74"/>
                    </a:cubicBezTo>
                    <a:cubicBezTo>
                      <a:pt x="114" y="76"/>
                      <a:pt x="114" y="79"/>
                      <a:pt x="113" y="81"/>
                    </a:cubicBezTo>
                    <a:cubicBezTo>
                      <a:pt x="112" y="84"/>
                      <a:pt x="110" y="86"/>
                      <a:pt x="109" y="89"/>
                    </a:cubicBezTo>
                    <a:cubicBezTo>
                      <a:pt x="107" y="91"/>
                      <a:pt x="105" y="92"/>
                      <a:pt x="102" y="94"/>
                    </a:cubicBezTo>
                    <a:cubicBezTo>
                      <a:pt x="100" y="95"/>
                      <a:pt x="97" y="96"/>
                      <a:pt x="93" y="96"/>
                    </a:cubicBezTo>
                    <a:cubicBezTo>
                      <a:pt x="91" y="96"/>
                      <a:pt x="88" y="95"/>
                      <a:pt x="87" y="95"/>
                    </a:cubicBezTo>
                    <a:cubicBezTo>
                      <a:pt x="85" y="94"/>
                      <a:pt x="83" y="93"/>
                      <a:pt x="82" y="92"/>
                    </a:cubicBezTo>
                    <a:cubicBezTo>
                      <a:pt x="81" y="91"/>
                      <a:pt x="81" y="90"/>
                      <a:pt x="80" y="88"/>
                    </a:cubicBezTo>
                    <a:cubicBezTo>
                      <a:pt x="79" y="87"/>
                      <a:pt x="79" y="86"/>
                      <a:pt x="79" y="84"/>
                    </a:cubicBezTo>
                    <a:cubicBezTo>
                      <a:pt x="76" y="87"/>
                      <a:pt x="72" y="90"/>
                      <a:pt x="68" y="91"/>
                    </a:cubicBezTo>
                    <a:cubicBezTo>
                      <a:pt x="64" y="93"/>
                      <a:pt x="59" y="94"/>
                      <a:pt x="54" y="94"/>
                    </a:cubicBezTo>
                    <a:cubicBezTo>
                      <a:pt x="47" y="94"/>
                      <a:pt x="42" y="92"/>
                      <a:pt x="38" y="88"/>
                    </a:cubicBezTo>
                    <a:cubicBezTo>
                      <a:pt x="34" y="84"/>
                      <a:pt x="32" y="79"/>
                      <a:pt x="32" y="73"/>
                    </a:cubicBezTo>
                    <a:cubicBezTo>
                      <a:pt x="32" y="69"/>
                      <a:pt x="33" y="66"/>
                      <a:pt x="34" y="63"/>
                    </a:cubicBezTo>
                    <a:cubicBezTo>
                      <a:pt x="36" y="60"/>
                      <a:pt x="38" y="58"/>
                      <a:pt x="41" y="56"/>
                    </a:cubicBezTo>
                    <a:cubicBezTo>
                      <a:pt x="43" y="55"/>
                      <a:pt x="46" y="53"/>
                      <a:pt x="49" y="53"/>
                    </a:cubicBezTo>
                    <a:cubicBezTo>
                      <a:pt x="52" y="52"/>
                      <a:pt x="56" y="52"/>
                      <a:pt x="59" y="52"/>
                    </a:cubicBezTo>
                    <a:cubicBezTo>
                      <a:pt x="63" y="52"/>
                      <a:pt x="66" y="52"/>
                      <a:pt x="69" y="53"/>
                    </a:cubicBezTo>
                    <a:cubicBezTo>
                      <a:pt x="71" y="53"/>
                      <a:pt x="73" y="54"/>
                      <a:pt x="75" y="55"/>
                    </a:cubicBezTo>
                    <a:cubicBezTo>
                      <a:pt x="75" y="52"/>
                      <a:pt x="74" y="50"/>
                      <a:pt x="74" y="48"/>
                    </a:cubicBezTo>
                    <a:cubicBezTo>
                      <a:pt x="73" y="46"/>
                      <a:pt x="73" y="45"/>
                      <a:pt x="71" y="43"/>
                    </a:cubicBezTo>
                    <a:cubicBezTo>
                      <a:pt x="70" y="42"/>
                      <a:pt x="69" y="41"/>
                      <a:pt x="67" y="40"/>
                    </a:cubicBezTo>
                    <a:cubicBezTo>
                      <a:pt x="64" y="39"/>
                      <a:pt x="62" y="39"/>
                      <a:pt x="59" y="39"/>
                    </a:cubicBezTo>
                    <a:cubicBezTo>
                      <a:pt x="55" y="39"/>
                      <a:pt x="51" y="40"/>
                      <a:pt x="48" y="41"/>
                    </a:cubicBezTo>
                    <a:cubicBezTo>
                      <a:pt x="47" y="41"/>
                      <a:pt x="46" y="41"/>
                      <a:pt x="46" y="42"/>
                    </a:cubicBezTo>
                    <a:cubicBezTo>
                      <a:pt x="45" y="42"/>
                      <a:pt x="44" y="42"/>
                      <a:pt x="43" y="42"/>
                    </a:cubicBezTo>
                    <a:cubicBezTo>
                      <a:pt x="41" y="42"/>
                      <a:pt x="38" y="41"/>
                      <a:pt x="37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6" y="35"/>
                      <a:pt x="38" y="32"/>
                      <a:pt x="40" y="31"/>
                    </a:cubicBezTo>
                    <a:cubicBezTo>
                      <a:pt x="46" y="28"/>
                      <a:pt x="53" y="26"/>
                      <a:pt x="61" y="26"/>
                    </a:cubicBezTo>
                    <a:cubicBezTo>
                      <a:pt x="68" y="26"/>
                      <a:pt x="73" y="27"/>
                      <a:pt x="76" y="29"/>
                    </a:cubicBezTo>
                    <a:cubicBezTo>
                      <a:pt x="80" y="31"/>
                      <a:pt x="83" y="33"/>
                      <a:pt x="84" y="36"/>
                    </a:cubicBezTo>
                    <a:cubicBezTo>
                      <a:pt x="86" y="39"/>
                      <a:pt x="87" y="43"/>
                      <a:pt x="88" y="46"/>
                    </a:cubicBezTo>
                    <a:cubicBezTo>
                      <a:pt x="88" y="50"/>
                      <a:pt x="88" y="53"/>
                      <a:pt x="88" y="57"/>
                    </a:cubicBezTo>
                    <a:cubicBezTo>
                      <a:pt x="88" y="68"/>
                      <a:pt x="88" y="68"/>
                      <a:pt x="88" y="68"/>
                    </a:cubicBezTo>
                    <a:cubicBezTo>
                      <a:pt x="88" y="71"/>
                      <a:pt x="88" y="73"/>
                      <a:pt x="88" y="75"/>
                    </a:cubicBezTo>
                    <a:cubicBezTo>
                      <a:pt x="89" y="77"/>
                      <a:pt x="89" y="79"/>
                      <a:pt x="89" y="80"/>
                    </a:cubicBezTo>
                    <a:cubicBezTo>
                      <a:pt x="90" y="82"/>
                      <a:pt x="91" y="83"/>
                      <a:pt x="92" y="84"/>
                    </a:cubicBezTo>
                    <a:cubicBezTo>
                      <a:pt x="92" y="85"/>
                      <a:pt x="94" y="86"/>
                      <a:pt x="95" y="86"/>
                    </a:cubicBezTo>
                    <a:cubicBezTo>
                      <a:pt x="96" y="86"/>
                      <a:pt x="96" y="86"/>
                      <a:pt x="96" y="86"/>
                    </a:cubicBezTo>
                    <a:cubicBezTo>
                      <a:pt x="98" y="85"/>
                      <a:pt x="100" y="84"/>
                      <a:pt x="102" y="82"/>
                    </a:cubicBezTo>
                    <a:cubicBezTo>
                      <a:pt x="103" y="81"/>
                      <a:pt x="104" y="78"/>
                      <a:pt x="105" y="76"/>
                    </a:cubicBezTo>
                    <a:cubicBezTo>
                      <a:pt x="106" y="73"/>
                      <a:pt x="106" y="71"/>
                      <a:pt x="106" y="68"/>
                    </a:cubicBezTo>
                    <a:cubicBezTo>
                      <a:pt x="107" y="65"/>
                      <a:pt x="107" y="63"/>
                      <a:pt x="107" y="61"/>
                    </a:cubicBezTo>
                    <a:cubicBezTo>
                      <a:pt x="107" y="54"/>
                      <a:pt x="106" y="48"/>
                      <a:pt x="104" y="42"/>
                    </a:cubicBezTo>
                    <a:cubicBezTo>
                      <a:pt x="101" y="37"/>
                      <a:pt x="98" y="32"/>
                      <a:pt x="94" y="28"/>
                    </a:cubicBezTo>
                    <a:cubicBezTo>
                      <a:pt x="90" y="24"/>
                      <a:pt x="85" y="21"/>
                      <a:pt x="80" y="18"/>
                    </a:cubicBezTo>
                    <a:cubicBezTo>
                      <a:pt x="74" y="16"/>
                      <a:pt x="68" y="15"/>
                      <a:pt x="61" y="15"/>
                    </a:cubicBezTo>
                    <a:cubicBezTo>
                      <a:pt x="54" y="15"/>
                      <a:pt x="48" y="16"/>
                      <a:pt x="42" y="18"/>
                    </a:cubicBezTo>
                    <a:cubicBezTo>
                      <a:pt x="36" y="20"/>
                      <a:pt x="32" y="24"/>
                      <a:pt x="28" y="28"/>
                    </a:cubicBezTo>
                    <a:cubicBezTo>
                      <a:pt x="24" y="32"/>
                      <a:pt x="21" y="36"/>
                      <a:pt x="18" y="42"/>
                    </a:cubicBezTo>
                    <a:cubicBezTo>
                      <a:pt x="16" y="48"/>
                      <a:pt x="15" y="54"/>
                      <a:pt x="15" y="60"/>
                    </a:cubicBezTo>
                    <a:cubicBezTo>
                      <a:pt x="15" y="66"/>
                      <a:pt x="16" y="72"/>
                      <a:pt x="18" y="78"/>
                    </a:cubicBezTo>
                    <a:cubicBezTo>
                      <a:pt x="20" y="83"/>
                      <a:pt x="23" y="88"/>
                      <a:pt x="27" y="92"/>
                    </a:cubicBezTo>
                    <a:cubicBezTo>
                      <a:pt x="31" y="96"/>
                      <a:pt x="35" y="100"/>
                      <a:pt x="41" y="102"/>
                    </a:cubicBezTo>
                    <a:cubicBezTo>
                      <a:pt x="46" y="104"/>
                      <a:pt x="52" y="106"/>
                      <a:pt x="59" y="106"/>
                    </a:cubicBezTo>
                    <a:cubicBezTo>
                      <a:pt x="64" y="106"/>
                      <a:pt x="68" y="105"/>
                      <a:pt x="71" y="104"/>
                    </a:cubicBezTo>
                    <a:cubicBezTo>
                      <a:pt x="73" y="103"/>
                      <a:pt x="75" y="103"/>
                      <a:pt x="77" y="102"/>
                    </a:cubicBezTo>
                    <a:cubicBezTo>
                      <a:pt x="78" y="102"/>
                      <a:pt x="78" y="102"/>
                      <a:pt x="79" y="102"/>
                    </a:cubicBezTo>
                    <a:cubicBezTo>
                      <a:pt x="81" y="102"/>
                      <a:pt x="82" y="103"/>
                      <a:pt x="83" y="105"/>
                    </a:cubicBezTo>
                    <a:cubicBezTo>
                      <a:pt x="84" y="107"/>
                      <a:pt x="82" y="109"/>
                      <a:pt x="80" y="110"/>
                    </a:cubicBezTo>
                    <a:cubicBezTo>
                      <a:pt x="77" y="111"/>
                      <a:pt x="74" y="112"/>
                      <a:pt x="72" y="113"/>
                    </a:cubicBezTo>
                    <a:cubicBezTo>
                      <a:pt x="67" y="114"/>
                      <a:pt x="63" y="114"/>
                      <a:pt x="58" y="114"/>
                    </a:cubicBezTo>
                    <a:cubicBezTo>
                      <a:pt x="51" y="114"/>
                      <a:pt x="44" y="113"/>
                      <a:pt x="38" y="111"/>
                    </a:cubicBezTo>
                    <a:cubicBezTo>
                      <a:pt x="32" y="108"/>
                      <a:pt x="26" y="104"/>
                      <a:pt x="21" y="100"/>
                    </a:cubicBezTo>
                    <a:cubicBezTo>
                      <a:pt x="17" y="95"/>
                      <a:pt x="13" y="89"/>
                      <a:pt x="10" y="82"/>
                    </a:cubicBezTo>
                    <a:cubicBezTo>
                      <a:pt x="7" y="76"/>
                      <a:pt x="6" y="68"/>
                      <a:pt x="6" y="60"/>
                    </a:cubicBezTo>
                    <a:cubicBezTo>
                      <a:pt x="6" y="51"/>
                      <a:pt x="7" y="43"/>
                      <a:pt x="10" y="37"/>
                    </a:cubicBezTo>
                    <a:cubicBezTo>
                      <a:pt x="14" y="30"/>
                      <a:pt x="18" y="24"/>
                      <a:pt x="23" y="20"/>
                    </a:cubicBezTo>
                    <a:cubicBezTo>
                      <a:pt x="28" y="15"/>
                      <a:pt x="34" y="12"/>
                      <a:pt x="40" y="10"/>
                    </a:cubicBezTo>
                    <a:cubicBezTo>
                      <a:pt x="47" y="7"/>
                      <a:pt x="54" y="6"/>
                      <a:pt x="61" y="6"/>
                    </a:cubicBezTo>
                    <a:moveTo>
                      <a:pt x="56" y="83"/>
                    </a:moveTo>
                    <a:cubicBezTo>
                      <a:pt x="58" y="83"/>
                      <a:pt x="59" y="82"/>
                      <a:pt x="62" y="82"/>
                    </a:cubicBezTo>
                    <a:cubicBezTo>
                      <a:pt x="64" y="82"/>
                      <a:pt x="66" y="81"/>
                      <a:pt x="68" y="80"/>
                    </a:cubicBezTo>
                    <a:cubicBezTo>
                      <a:pt x="70" y="79"/>
                      <a:pt x="72" y="78"/>
                      <a:pt x="73" y="76"/>
                    </a:cubicBezTo>
                    <a:cubicBezTo>
                      <a:pt x="74" y="75"/>
                      <a:pt x="75" y="73"/>
                      <a:pt x="75" y="71"/>
                    </a:cubicBezTo>
                    <a:cubicBezTo>
                      <a:pt x="75" y="65"/>
                      <a:pt x="75" y="65"/>
                      <a:pt x="75" y="65"/>
                    </a:cubicBezTo>
                    <a:cubicBezTo>
                      <a:pt x="73" y="65"/>
                      <a:pt x="71" y="64"/>
                      <a:pt x="68" y="63"/>
                    </a:cubicBezTo>
                    <a:cubicBezTo>
                      <a:pt x="65" y="63"/>
                      <a:pt x="62" y="62"/>
                      <a:pt x="59" y="62"/>
                    </a:cubicBezTo>
                    <a:cubicBezTo>
                      <a:pt x="55" y="62"/>
                      <a:pt x="52" y="63"/>
                      <a:pt x="49" y="65"/>
                    </a:cubicBezTo>
                    <a:cubicBezTo>
                      <a:pt x="47" y="67"/>
                      <a:pt x="46" y="69"/>
                      <a:pt x="46" y="73"/>
                    </a:cubicBezTo>
                    <a:cubicBezTo>
                      <a:pt x="46" y="76"/>
                      <a:pt x="46" y="78"/>
                      <a:pt x="48" y="80"/>
                    </a:cubicBezTo>
                    <a:cubicBezTo>
                      <a:pt x="50" y="82"/>
                      <a:pt x="52" y="83"/>
                      <a:pt x="56" y="83"/>
                    </a:cubicBezTo>
                    <a:moveTo>
                      <a:pt x="61" y="0"/>
                    </a:moveTo>
                    <a:cubicBezTo>
                      <a:pt x="53" y="0"/>
                      <a:pt x="46" y="1"/>
                      <a:pt x="38" y="4"/>
                    </a:cubicBezTo>
                    <a:cubicBezTo>
                      <a:pt x="31" y="6"/>
                      <a:pt x="24" y="10"/>
                      <a:pt x="19" y="15"/>
                    </a:cubicBezTo>
                    <a:cubicBezTo>
                      <a:pt x="13" y="20"/>
                      <a:pt x="8" y="27"/>
                      <a:pt x="5" y="34"/>
                    </a:cubicBezTo>
                    <a:cubicBezTo>
                      <a:pt x="2" y="42"/>
                      <a:pt x="0" y="50"/>
                      <a:pt x="0" y="60"/>
                    </a:cubicBezTo>
                    <a:cubicBezTo>
                      <a:pt x="0" y="69"/>
                      <a:pt x="1" y="77"/>
                      <a:pt x="4" y="85"/>
                    </a:cubicBezTo>
                    <a:cubicBezTo>
                      <a:pt x="8" y="92"/>
                      <a:pt x="12" y="99"/>
                      <a:pt x="17" y="104"/>
                    </a:cubicBezTo>
                    <a:cubicBezTo>
                      <a:pt x="22" y="109"/>
                      <a:pt x="29" y="113"/>
                      <a:pt x="36" y="116"/>
                    </a:cubicBezTo>
                    <a:cubicBezTo>
                      <a:pt x="43" y="119"/>
                      <a:pt x="50" y="120"/>
                      <a:pt x="58" y="120"/>
                    </a:cubicBezTo>
                    <a:cubicBezTo>
                      <a:pt x="63" y="120"/>
                      <a:pt x="68" y="120"/>
                      <a:pt x="73" y="119"/>
                    </a:cubicBezTo>
                    <a:cubicBezTo>
                      <a:pt x="76" y="118"/>
                      <a:pt x="79" y="117"/>
                      <a:pt x="82" y="116"/>
                    </a:cubicBezTo>
                    <a:cubicBezTo>
                      <a:pt x="88" y="114"/>
                      <a:pt x="90" y="108"/>
                      <a:pt x="89" y="103"/>
                    </a:cubicBezTo>
                    <a:cubicBezTo>
                      <a:pt x="88" y="102"/>
                      <a:pt x="88" y="102"/>
                      <a:pt x="88" y="101"/>
                    </a:cubicBezTo>
                    <a:cubicBezTo>
                      <a:pt x="90" y="101"/>
                      <a:pt x="91" y="102"/>
                      <a:pt x="93" y="102"/>
                    </a:cubicBezTo>
                    <a:cubicBezTo>
                      <a:pt x="98" y="102"/>
                      <a:pt x="102" y="101"/>
                      <a:pt x="105" y="99"/>
                    </a:cubicBezTo>
                    <a:cubicBezTo>
                      <a:pt x="108" y="97"/>
                      <a:pt x="111" y="95"/>
                      <a:pt x="114" y="92"/>
                    </a:cubicBezTo>
                    <a:cubicBezTo>
                      <a:pt x="116" y="90"/>
                      <a:pt x="117" y="87"/>
                      <a:pt x="118" y="84"/>
                    </a:cubicBezTo>
                    <a:cubicBezTo>
                      <a:pt x="119" y="81"/>
                      <a:pt x="120" y="78"/>
                      <a:pt x="121" y="75"/>
                    </a:cubicBezTo>
                    <a:cubicBezTo>
                      <a:pt x="121" y="72"/>
                      <a:pt x="122" y="70"/>
                      <a:pt x="122" y="67"/>
                    </a:cubicBezTo>
                    <a:cubicBezTo>
                      <a:pt x="122" y="65"/>
                      <a:pt x="122" y="63"/>
                      <a:pt x="122" y="61"/>
                    </a:cubicBezTo>
                    <a:cubicBezTo>
                      <a:pt x="122" y="51"/>
                      <a:pt x="120" y="42"/>
                      <a:pt x="117" y="35"/>
                    </a:cubicBezTo>
                    <a:cubicBezTo>
                      <a:pt x="114" y="27"/>
                      <a:pt x="109" y="20"/>
                      <a:pt x="103" y="15"/>
                    </a:cubicBezTo>
                    <a:cubicBezTo>
                      <a:pt x="98" y="10"/>
                      <a:pt x="91" y="6"/>
                      <a:pt x="84" y="4"/>
                    </a:cubicBezTo>
                    <a:cubicBezTo>
                      <a:pt x="77" y="1"/>
                      <a:pt x="69" y="0"/>
                      <a:pt x="61" y="0"/>
                    </a:cubicBezTo>
                    <a:close/>
                    <a:moveTo>
                      <a:pt x="96" y="80"/>
                    </a:moveTo>
                    <a:cubicBezTo>
                      <a:pt x="95" y="79"/>
                      <a:pt x="95" y="79"/>
                      <a:pt x="95" y="78"/>
                    </a:cubicBezTo>
                    <a:cubicBezTo>
                      <a:pt x="95" y="77"/>
                      <a:pt x="95" y="76"/>
                      <a:pt x="94" y="74"/>
                    </a:cubicBezTo>
                    <a:cubicBezTo>
                      <a:pt x="94" y="72"/>
                      <a:pt x="94" y="70"/>
                      <a:pt x="94" y="68"/>
                    </a:cubicBezTo>
                    <a:cubicBezTo>
                      <a:pt x="94" y="57"/>
                      <a:pt x="94" y="57"/>
                      <a:pt x="94" y="57"/>
                    </a:cubicBezTo>
                    <a:cubicBezTo>
                      <a:pt x="94" y="53"/>
                      <a:pt x="94" y="50"/>
                      <a:pt x="94" y="46"/>
                    </a:cubicBezTo>
                    <a:cubicBezTo>
                      <a:pt x="93" y="41"/>
                      <a:pt x="92" y="37"/>
                      <a:pt x="90" y="33"/>
                    </a:cubicBezTo>
                    <a:cubicBezTo>
                      <a:pt x="89" y="32"/>
                      <a:pt x="87" y="30"/>
                      <a:pt x="86" y="29"/>
                    </a:cubicBezTo>
                    <a:cubicBezTo>
                      <a:pt x="87" y="30"/>
                      <a:pt x="89" y="31"/>
                      <a:pt x="90" y="32"/>
                    </a:cubicBezTo>
                    <a:cubicBezTo>
                      <a:pt x="93" y="36"/>
                      <a:pt x="96" y="40"/>
                      <a:pt x="98" y="45"/>
                    </a:cubicBezTo>
                    <a:cubicBezTo>
                      <a:pt x="100" y="50"/>
                      <a:pt x="101" y="55"/>
                      <a:pt x="101" y="61"/>
                    </a:cubicBezTo>
                    <a:cubicBezTo>
                      <a:pt x="101" y="62"/>
                      <a:pt x="101" y="65"/>
                      <a:pt x="100" y="67"/>
                    </a:cubicBezTo>
                    <a:cubicBezTo>
                      <a:pt x="100" y="70"/>
                      <a:pt x="100" y="72"/>
                      <a:pt x="99" y="74"/>
                    </a:cubicBezTo>
                    <a:cubicBezTo>
                      <a:pt x="99" y="76"/>
                      <a:pt x="98" y="78"/>
                      <a:pt x="97" y="79"/>
                    </a:cubicBezTo>
                    <a:cubicBezTo>
                      <a:pt x="96" y="79"/>
                      <a:pt x="96" y="80"/>
                      <a:pt x="96" y="80"/>
                    </a:cubicBezTo>
                    <a:cubicBezTo>
                      <a:pt x="96" y="80"/>
                      <a:pt x="96" y="80"/>
                      <a:pt x="96" y="80"/>
                    </a:cubicBezTo>
                    <a:close/>
                    <a:moveTo>
                      <a:pt x="28" y="84"/>
                    </a:moveTo>
                    <a:cubicBezTo>
                      <a:pt x="26" y="81"/>
                      <a:pt x="25" y="79"/>
                      <a:pt x="24" y="76"/>
                    </a:cubicBezTo>
                    <a:cubicBezTo>
                      <a:pt x="22" y="71"/>
                      <a:pt x="21" y="66"/>
                      <a:pt x="21" y="60"/>
                    </a:cubicBezTo>
                    <a:cubicBezTo>
                      <a:pt x="21" y="54"/>
                      <a:pt x="22" y="49"/>
                      <a:pt x="24" y="44"/>
                    </a:cubicBezTo>
                    <a:cubicBezTo>
                      <a:pt x="26" y="40"/>
                      <a:pt x="28" y="36"/>
                      <a:pt x="32" y="32"/>
                    </a:cubicBezTo>
                    <a:cubicBezTo>
                      <a:pt x="31" y="35"/>
                      <a:pt x="31" y="37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3" y="45"/>
                      <a:pt x="38" y="48"/>
                      <a:pt x="43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1" y="49"/>
                      <a:pt x="39" y="50"/>
                      <a:pt x="37" y="51"/>
                    </a:cubicBezTo>
                    <a:cubicBezTo>
                      <a:pt x="34" y="54"/>
                      <a:pt x="31" y="56"/>
                      <a:pt x="29" y="60"/>
                    </a:cubicBezTo>
                    <a:cubicBezTo>
                      <a:pt x="27" y="64"/>
                      <a:pt x="26" y="68"/>
                      <a:pt x="26" y="73"/>
                    </a:cubicBezTo>
                    <a:cubicBezTo>
                      <a:pt x="26" y="77"/>
                      <a:pt x="27" y="80"/>
                      <a:pt x="28" y="84"/>
                    </a:cubicBezTo>
                    <a:close/>
                    <a:moveTo>
                      <a:pt x="49" y="47"/>
                    </a:moveTo>
                    <a:cubicBezTo>
                      <a:pt x="49" y="46"/>
                      <a:pt x="50" y="46"/>
                      <a:pt x="50" y="46"/>
                    </a:cubicBezTo>
                    <a:cubicBezTo>
                      <a:pt x="52" y="45"/>
                      <a:pt x="55" y="45"/>
                      <a:pt x="59" y="45"/>
                    </a:cubicBezTo>
                    <a:cubicBezTo>
                      <a:pt x="62" y="45"/>
                      <a:pt x="63" y="45"/>
                      <a:pt x="64" y="46"/>
                    </a:cubicBezTo>
                    <a:cubicBezTo>
                      <a:pt x="65" y="46"/>
                      <a:pt x="65" y="46"/>
                      <a:pt x="65" y="46"/>
                    </a:cubicBezTo>
                    <a:cubicBezTo>
                      <a:pt x="63" y="46"/>
                      <a:pt x="61" y="46"/>
                      <a:pt x="59" y="46"/>
                    </a:cubicBezTo>
                    <a:cubicBezTo>
                      <a:pt x="56" y="46"/>
                      <a:pt x="52" y="46"/>
                      <a:pt x="49" y="47"/>
                    </a:cubicBezTo>
                    <a:close/>
                    <a:moveTo>
                      <a:pt x="56" y="77"/>
                    </a:moveTo>
                    <a:cubicBezTo>
                      <a:pt x="54" y="77"/>
                      <a:pt x="53" y="76"/>
                      <a:pt x="52" y="76"/>
                    </a:cubicBezTo>
                    <a:cubicBezTo>
                      <a:pt x="52" y="75"/>
                      <a:pt x="52" y="74"/>
                      <a:pt x="52" y="73"/>
                    </a:cubicBezTo>
                    <a:cubicBezTo>
                      <a:pt x="52" y="70"/>
                      <a:pt x="52" y="70"/>
                      <a:pt x="53" y="70"/>
                    </a:cubicBezTo>
                    <a:cubicBezTo>
                      <a:pt x="54" y="69"/>
                      <a:pt x="55" y="68"/>
                      <a:pt x="59" y="68"/>
                    </a:cubicBezTo>
                    <a:cubicBezTo>
                      <a:pt x="62" y="68"/>
                      <a:pt x="64" y="69"/>
                      <a:pt x="67" y="69"/>
                    </a:cubicBezTo>
                    <a:cubicBezTo>
                      <a:pt x="67" y="69"/>
                      <a:pt x="68" y="69"/>
                      <a:pt x="69" y="70"/>
                    </a:cubicBezTo>
                    <a:cubicBezTo>
                      <a:pt x="69" y="71"/>
                      <a:pt x="69" y="71"/>
                      <a:pt x="69" y="71"/>
                    </a:cubicBezTo>
                    <a:cubicBezTo>
                      <a:pt x="69" y="71"/>
                      <a:pt x="68" y="72"/>
                      <a:pt x="68" y="72"/>
                    </a:cubicBezTo>
                    <a:cubicBezTo>
                      <a:pt x="67" y="73"/>
                      <a:pt x="67" y="74"/>
                      <a:pt x="65" y="74"/>
                    </a:cubicBezTo>
                    <a:cubicBezTo>
                      <a:pt x="65" y="74"/>
                      <a:pt x="65" y="74"/>
                      <a:pt x="65" y="75"/>
                    </a:cubicBezTo>
                    <a:cubicBezTo>
                      <a:pt x="64" y="75"/>
                      <a:pt x="62" y="76"/>
                      <a:pt x="61" y="76"/>
                    </a:cubicBezTo>
                    <a:cubicBezTo>
                      <a:pt x="59" y="76"/>
                      <a:pt x="57" y="77"/>
                      <a:pt x="56" y="77"/>
                    </a:cubicBezTo>
                    <a:close/>
                    <a:moveTo>
                      <a:pt x="59" y="100"/>
                    </a:moveTo>
                    <a:cubicBezTo>
                      <a:pt x="63" y="99"/>
                      <a:pt x="67" y="98"/>
                      <a:pt x="70" y="97"/>
                    </a:cubicBezTo>
                    <a:cubicBezTo>
                      <a:pt x="72" y="96"/>
                      <a:pt x="74" y="95"/>
                      <a:pt x="76" y="94"/>
                    </a:cubicBezTo>
                    <a:cubicBezTo>
                      <a:pt x="77" y="95"/>
                      <a:pt x="77" y="95"/>
                      <a:pt x="78" y="96"/>
                    </a:cubicBezTo>
                    <a:cubicBezTo>
                      <a:pt x="77" y="96"/>
                      <a:pt x="76" y="96"/>
                      <a:pt x="75" y="96"/>
                    </a:cubicBezTo>
                    <a:cubicBezTo>
                      <a:pt x="73" y="97"/>
                      <a:pt x="71" y="98"/>
                      <a:pt x="69" y="98"/>
                    </a:cubicBezTo>
                    <a:cubicBezTo>
                      <a:pt x="67" y="99"/>
                      <a:pt x="63" y="100"/>
                      <a:pt x="59" y="100"/>
                    </a:cubicBezTo>
                    <a:close/>
                  </a:path>
                </a:pathLst>
              </a:custGeom>
              <a:grpFill/>
              <a:ln w="3175"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32CE6405-27E5-48F4-ABE8-AA1EE8015C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5362" y="4956617"/>
                <a:ext cx="345582" cy="381280"/>
              </a:xfrm>
              <a:custGeom>
                <a:avLst/>
                <a:gdLst>
                  <a:gd name="T0" fmla="*/ 86 w 91"/>
                  <a:gd name="T1" fmla="*/ 40 h 97"/>
                  <a:gd name="T2" fmla="*/ 71 w 91"/>
                  <a:gd name="T3" fmla="*/ 40 h 97"/>
                  <a:gd name="T4" fmla="*/ 67 w 91"/>
                  <a:gd name="T5" fmla="*/ 56 h 97"/>
                  <a:gd name="T6" fmla="*/ 79 w 91"/>
                  <a:gd name="T7" fmla="*/ 56 h 97"/>
                  <a:gd name="T8" fmla="*/ 85 w 91"/>
                  <a:gd name="T9" fmla="*/ 62 h 97"/>
                  <a:gd name="T10" fmla="*/ 85 w 91"/>
                  <a:gd name="T11" fmla="*/ 66 h 97"/>
                  <a:gd name="T12" fmla="*/ 79 w 91"/>
                  <a:gd name="T13" fmla="*/ 72 h 97"/>
                  <a:gd name="T14" fmla="*/ 63 w 91"/>
                  <a:gd name="T15" fmla="*/ 72 h 97"/>
                  <a:gd name="T16" fmla="*/ 58 w 91"/>
                  <a:gd name="T17" fmla="*/ 91 h 97"/>
                  <a:gd name="T18" fmla="*/ 52 w 91"/>
                  <a:gd name="T19" fmla="*/ 97 h 97"/>
                  <a:gd name="T20" fmla="*/ 48 w 91"/>
                  <a:gd name="T21" fmla="*/ 97 h 97"/>
                  <a:gd name="T22" fmla="*/ 42 w 91"/>
                  <a:gd name="T23" fmla="*/ 88 h 97"/>
                  <a:gd name="T24" fmla="*/ 46 w 91"/>
                  <a:gd name="T25" fmla="*/ 72 h 97"/>
                  <a:gd name="T26" fmla="*/ 33 w 91"/>
                  <a:gd name="T27" fmla="*/ 72 h 97"/>
                  <a:gd name="T28" fmla="*/ 29 w 91"/>
                  <a:gd name="T29" fmla="*/ 91 h 97"/>
                  <a:gd name="T30" fmla="*/ 22 w 91"/>
                  <a:gd name="T31" fmla="*/ 97 h 97"/>
                  <a:gd name="T32" fmla="*/ 18 w 91"/>
                  <a:gd name="T33" fmla="*/ 97 h 97"/>
                  <a:gd name="T34" fmla="*/ 12 w 91"/>
                  <a:gd name="T35" fmla="*/ 88 h 97"/>
                  <a:gd name="T36" fmla="*/ 16 w 91"/>
                  <a:gd name="T37" fmla="*/ 72 h 97"/>
                  <a:gd name="T38" fmla="*/ 6 w 91"/>
                  <a:gd name="T39" fmla="*/ 72 h 97"/>
                  <a:gd name="T40" fmla="*/ 0 w 91"/>
                  <a:gd name="T41" fmla="*/ 67 h 97"/>
                  <a:gd name="T42" fmla="*/ 0 w 91"/>
                  <a:gd name="T43" fmla="*/ 62 h 97"/>
                  <a:gd name="T44" fmla="*/ 6 w 91"/>
                  <a:gd name="T45" fmla="*/ 56 h 97"/>
                  <a:gd name="T46" fmla="*/ 20 w 91"/>
                  <a:gd name="T47" fmla="*/ 56 h 97"/>
                  <a:gd name="T48" fmla="*/ 23 w 91"/>
                  <a:gd name="T49" fmla="*/ 40 h 97"/>
                  <a:gd name="T50" fmla="*/ 13 w 91"/>
                  <a:gd name="T51" fmla="*/ 40 h 97"/>
                  <a:gd name="T52" fmla="*/ 7 w 91"/>
                  <a:gd name="T53" fmla="*/ 35 h 97"/>
                  <a:gd name="T54" fmla="*/ 7 w 91"/>
                  <a:gd name="T55" fmla="*/ 31 h 97"/>
                  <a:gd name="T56" fmla="*/ 13 w 91"/>
                  <a:gd name="T57" fmla="*/ 25 h 97"/>
                  <a:gd name="T58" fmla="*/ 24 w 91"/>
                  <a:gd name="T59" fmla="*/ 25 h 97"/>
                  <a:gd name="T60" fmla="*/ 28 w 91"/>
                  <a:gd name="T61" fmla="*/ 22 h 97"/>
                  <a:gd name="T62" fmla="*/ 32 w 91"/>
                  <a:gd name="T63" fmla="*/ 5 h 97"/>
                  <a:gd name="T64" fmla="*/ 38 w 91"/>
                  <a:gd name="T65" fmla="*/ 0 h 97"/>
                  <a:gd name="T66" fmla="*/ 43 w 91"/>
                  <a:gd name="T67" fmla="*/ 0 h 97"/>
                  <a:gd name="T68" fmla="*/ 49 w 91"/>
                  <a:gd name="T69" fmla="*/ 8 h 97"/>
                  <a:gd name="T70" fmla="*/ 46 w 91"/>
                  <a:gd name="T71" fmla="*/ 20 h 97"/>
                  <a:gd name="T72" fmla="*/ 50 w 91"/>
                  <a:gd name="T73" fmla="*/ 25 h 97"/>
                  <a:gd name="T74" fmla="*/ 54 w 91"/>
                  <a:gd name="T75" fmla="*/ 25 h 97"/>
                  <a:gd name="T76" fmla="*/ 58 w 91"/>
                  <a:gd name="T77" fmla="*/ 22 h 97"/>
                  <a:gd name="T78" fmla="*/ 62 w 91"/>
                  <a:gd name="T79" fmla="*/ 5 h 97"/>
                  <a:gd name="T80" fmla="*/ 68 w 91"/>
                  <a:gd name="T81" fmla="*/ 0 h 97"/>
                  <a:gd name="T82" fmla="*/ 72 w 91"/>
                  <a:gd name="T83" fmla="*/ 0 h 97"/>
                  <a:gd name="T84" fmla="*/ 79 w 91"/>
                  <a:gd name="T85" fmla="*/ 8 h 97"/>
                  <a:gd name="T86" fmla="*/ 76 w 91"/>
                  <a:gd name="T87" fmla="*/ 20 h 97"/>
                  <a:gd name="T88" fmla="*/ 80 w 91"/>
                  <a:gd name="T89" fmla="*/ 25 h 97"/>
                  <a:gd name="T90" fmla="*/ 86 w 91"/>
                  <a:gd name="T91" fmla="*/ 25 h 97"/>
                  <a:gd name="T92" fmla="*/ 91 w 91"/>
                  <a:gd name="T93" fmla="*/ 31 h 97"/>
                  <a:gd name="T94" fmla="*/ 91 w 91"/>
                  <a:gd name="T95" fmla="*/ 35 h 97"/>
                  <a:gd name="T96" fmla="*/ 86 w 91"/>
                  <a:gd name="T97" fmla="*/ 40 h 97"/>
                  <a:gd name="T98" fmla="*/ 50 w 91"/>
                  <a:gd name="T99" fmla="*/ 53 h 97"/>
                  <a:gd name="T100" fmla="*/ 52 w 91"/>
                  <a:gd name="T101" fmla="*/ 45 h 97"/>
                  <a:gd name="T102" fmla="*/ 49 w 91"/>
                  <a:gd name="T103" fmla="*/ 40 h 97"/>
                  <a:gd name="T104" fmla="*/ 44 w 91"/>
                  <a:gd name="T105" fmla="*/ 40 h 97"/>
                  <a:gd name="T106" fmla="*/ 40 w 91"/>
                  <a:gd name="T107" fmla="*/ 43 h 97"/>
                  <a:gd name="T108" fmla="*/ 38 w 91"/>
                  <a:gd name="T109" fmla="*/ 52 h 97"/>
                  <a:gd name="T110" fmla="*/ 42 w 91"/>
                  <a:gd name="T111" fmla="*/ 56 h 97"/>
                  <a:gd name="T112" fmla="*/ 47 w 91"/>
                  <a:gd name="T113" fmla="*/ 56 h 97"/>
                  <a:gd name="T114" fmla="*/ 50 w 91"/>
                  <a:gd name="T115" fmla="*/ 5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1" h="97">
                    <a:moveTo>
                      <a:pt x="86" y="40"/>
                    </a:moveTo>
                    <a:cubicBezTo>
                      <a:pt x="71" y="40"/>
                      <a:pt x="71" y="40"/>
                      <a:pt x="71" y="40"/>
                    </a:cubicBezTo>
                    <a:cubicBezTo>
                      <a:pt x="67" y="56"/>
                      <a:pt x="67" y="56"/>
                      <a:pt x="67" y="56"/>
                    </a:cubicBezTo>
                    <a:cubicBezTo>
                      <a:pt x="79" y="56"/>
                      <a:pt x="79" y="56"/>
                      <a:pt x="79" y="56"/>
                    </a:cubicBezTo>
                    <a:cubicBezTo>
                      <a:pt x="82" y="56"/>
                      <a:pt x="85" y="59"/>
                      <a:pt x="85" y="62"/>
                    </a:cubicBezTo>
                    <a:cubicBezTo>
                      <a:pt x="85" y="66"/>
                      <a:pt x="85" y="66"/>
                      <a:pt x="85" y="66"/>
                    </a:cubicBezTo>
                    <a:cubicBezTo>
                      <a:pt x="85" y="69"/>
                      <a:pt x="82" y="72"/>
                      <a:pt x="79" y="72"/>
                    </a:cubicBezTo>
                    <a:cubicBezTo>
                      <a:pt x="63" y="72"/>
                      <a:pt x="63" y="72"/>
                      <a:pt x="63" y="72"/>
                    </a:cubicBezTo>
                    <a:cubicBezTo>
                      <a:pt x="58" y="91"/>
                      <a:pt x="58" y="91"/>
                      <a:pt x="58" y="91"/>
                    </a:cubicBezTo>
                    <a:cubicBezTo>
                      <a:pt x="58" y="94"/>
                      <a:pt x="55" y="97"/>
                      <a:pt x="52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4" y="97"/>
                      <a:pt x="41" y="92"/>
                      <a:pt x="42" y="88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29" y="91"/>
                      <a:pt x="29" y="91"/>
                      <a:pt x="29" y="91"/>
                    </a:cubicBezTo>
                    <a:cubicBezTo>
                      <a:pt x="28" y="94"/>
                      <a:pt x="25" y="97"/>
                      <a:pt x="22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4" y="97"/>
                      <a:pt x="11" y="92"/>
                      <a:pt x="12" y="88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6" y="72"/>
                      <a:pt x="6" y="72"/>
                      <a:pt x="6" y="72"/>
                    </a:cubicBezTo>
                    <a:cubicBezTo>
                      <a:pt x="3" y="72"/>
                      <a:pt x="0" y="70"/>
                      <a:pt x="0" y="67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58"/>
                      <a:pt x="3" y="56"/>
                      <a:pt x="6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0" y="40"/>
                      <a:pt x="7" y="38"/>
                      <a:pt x="7" y="3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28"/>
                      <a:pt x="10" y="25"/>
                      <a:pt x="1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6" y="25"/>
                      <a:pt x="27" y="24"/>
                      <a:pt x="28" y="22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3" y="2"/>
                      <a:pt x="35" y="0"/>
                      <a:pt x="38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7" y="0"/>
                      <a:pt x="50" y="4"/>
                      <a:pt x="49" y="8"/>
                    </a:cubicBezTo>
                    <a:cubicBezTo>
                      <a:pt x="46" y="20"/>
                      <a:pt x="46" y="20"/>
                      <a:pt x="46" y="20"/>
                    </a:cubicBezTo>
                    <a:cubicBezTo>
                      <a:pt x="45" y="23"/>
                      <a:pt x="47" y="25"/>
                      <a:pt x="50" y="25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56" y="25"/>
                      <a:pt x="57" y="24"/>
                      <a:pt x="58" y="22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3" y="2"/>
                      <a:pt x="65" y="0"/>
                      <a:pt x="68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7" y="0"/>
                      <a:pt x="80" y="4"/>
                      <a:pt x="79" y="8"/>
                    </a:cubicBezTo>
                    <a:cubicBezTo>
                      <a:pt x="76" y="20"/>
                      <a:pt x="76" y="20"/>
                      <a:pt x="76" y="20"/>
                    </a:cubicBezTo>
                    <a:cubicBezTo>
                      <a:pt x="75" y="23"/>
                      <a:pt x="77" y="25"/>
                      <a:pt x="80" y="25"/>
                    </a:cubicBezTo>
                    <a:cubicBezTo>
                      <a:pt x="86" y="25"/>
                      <a:pt x="86" y="25"/>
                      <a:pt x="86" y="25"/>
                    </a:cubicBezTo>
                    <a:cubicBezTo>
                      <a:pt x="89" y="25"/>
                      <a:pt x="91" y="28"/>
                      <a:pt x="91" y="31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1" y="38"/>
                      <a:pt x="89" y="40"/>
                      <a:pt x="86" y="40"/>
                    </a:cubicBezTo>
                    <a:close/>
                    <a:moveTo>
                      <a:pt x="50" y="53"/>
                    </a:moveTo>
                    <a:cubicBezTo>
                      <a:pt x="52" y="45"/>
                      <a:pt x="52" y="45"/>
                      <a:pt x="52" y="45"/>
                    </a:cubicBezTo>
                    <a:cubicBezTo>
                      <a:pt x="53" y="42"/>
                      <a:pt x="51" y="40"/>
                      <a:pt x="49" y="40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2" y="40"/>
                      <a:pt x="40" y="41"/>
                      <a:pt x="40" y="43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8" y="54"/>
                      <a:pt x="39" y="56"/>
                      <a:pt x="42" y="56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8" y="56"/>
                      <a:pt x="50" y="55"/>
                      <a:pt x="50" y="5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1" name="Freeform 12">
                <a:extLst>
                  <a:ext uri="{FF2B5EF4-FFF2-40B4-BE49-F238E27FC236}">
                    <a16:creationId xmlns:a16="http://schemas.microsoft.com/office/drawing/2014/main" id="{14B0DF60-AF96-45C1-A859-1DC38C9F93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2137" y="3336853"/>
                <a:ext cx="155773" cy="156839"/>
              </a:xfrm>
              <a:custGeom>
                <a:avLst/>
                <a:gdLst>
                  <a:gd name="T0" fmla="*/ 0 w 41"/>
                  <a:gd name="T1" fmla="*/ 20 h 40"/>
                  <a:gd name="T2" fmla="*/ 22 w 41"/>
                  <a:gd name="T3" fmla="*/ 0 h 40"/>
                  <a:gd name="T4" fmla="*/ 41 w 41"/>
                  <a:gd name="T5" fmla="*/ 19 h 40"/>
                  <a:gd name="T6" fmla="*/ 21 w 41"/>
                  <a:gd name="T7" fmla="*/ 40 h 40"/>
                  <a:gd name="T8" fmla="*/ 0 w 41"/>
                  <a:gd name="T9" fmla="*/ 2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40">
                    <a:moveTo>
                      <a:pt x="0" y="20"/>
                    </a:moveTo>
                    <a:cubicBezTo>
                      <a:pt x="0" y="9"/>
                      <a:pt x="12" y="0"/>
                      <a:pt x="22" y="0"/>
                    </a:cubicBezTo>
                    <a:cubicBezTo>
                      <a:pt x="32" y="0"/>
                      <a:pt x="41" y="9"/>
                      <a:pt x="41" y="19"/>
                    </a:cubicBezTo>
                    <a:cubicBezTo>
                      <a:pt x="41" y="29"/>
                      <a:pt x="31" y="40"/>
                      <a:pt x="21" y="40"/>
                    </a:cubicBezTo>
                    <a:cubicBezTo>
                      <a:pt x="11" y="40"/>
                      <a:pt x="0" y="30"/>
                      <a:pt x="0" y="2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2" name="Freeform 13">
                <a:extLst>
                  <a:ext uri="{FF2B5EF4-FFF2-40B4-BE49-F238E27FC236}">
                    <a16:creationId xmlns:a16="http://schemas.microsoft.com/office/drawing/2014/main" id="{E640CA59-ACD6-49B8-9FD8-B5EFCEE495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143509"/>
                <a:ext cx="151846" cy="158190"/>
              </a:xfrm>
              <a:custGeom>
                <a:avLst/>
                <a:gdLst>
                  <a:gd name="T0" fmla="*/ 1 w 40"/>
                  <a:gd name="T1" fmla="*/ 18 h 40"/>
                  <a:gd name="T2" fmla="*/ 22 w 40"/>
                  <a:gd name="T3" fmla="*/ 1 h 40"/>
                  <a:gd name="T4" fmla="*/ 39 w 40"/>
                  <a:gd name="T5" fmla="*/ 22 h 40"/>
                  <a:gd name="T6" fmla="*/ 19 w 40"/>
                  <a:gd name="T7" fmla="*/ 39 h 40"/>
                  <a:gd name="T8" fmla="*/ 1 w 40"/>
                  <a:gd name="T9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0">
                    <a:moveTo>
                      <a:pt x="1" y="18"/>
                    </a:moveTo>
                    <a:cubicBezTo>
                      <a:pt x="3" y="8"/>
                      <a:pt x="12" y="0"/>
                      <a:pt x="22" y="1"/>
                    </a:cubicBezTo>
                    <a:cubicBezTo>
                      <a:pt x="33" y="2"/>
                      <a:pt x="40" y="11"/>
                      <a:pt x="39" y="22"/>
                    </a:cubicBezTo>
                    <a:cubicBezTo>
                      <a:pt x="38" y="32"/>
                      <a:pt x="29" y="40"/>
                      <a:pt x="19" y="39"/>
                    </a:cubicBezTo>
                    <a:cubicBezTo>
                      <a:pt x="8" y="38"/>
                      <a:pt x="0" y="29"/>
                      <a:pt x="1" y="18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3" name="Line 14">
                <a:extLst>
                  <a:ext uri="{FF2B5EF4-FFF2-40B4-BE49-F238E27FC236}">
                    <a16:creationId xmlns:a16="http://schemas.microsoft.com/office/drawing/2014/main" id="{B3FB9470-73FF-42C3-A50E-111A038E81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080057" y="3293587"/>
                <a:ext cx="107340" cy="89236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4" name="Line 15">
                <a:extLst>
                  <a:ext uri="{FF2B5EF4-FFF2-40B4-BE49-F238E27FC236}">
                    <a16:creationId xmlns:a16="http://schemas.microsoft.com/office/drawing/2014/main" id="{394BA071-DCCE-4D51-AB2E-7E0ED9688F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34241" y="3242209"/>
                <a:ext cx="115194" cy="94644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5" name="Freeform 16">
                <a:extLst>
                  <a:ext uri="{FF2B5EF4-FFF2-40B4-BE49-F238E27FC236}">
                    <a16:creationId xmlns:a16="http://schemas.microsoft.com/office/drawing/2014/main" id="{C22D0ED8-4F7F-4BE7-AE1C-3837B4BAE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1580" y="3512620"/>
                <a:ext cx="163627" cy="164951"/>
              </a:xfrm>
              <a:custGeom>
                <a:avLst/>
                <a:gdLst>
                  <a:gd name="T0" fmla="*/ 1 w 43"/>
                  <a:gd name="T1" fmla="*/ 22 h 42"/>
                  <a:gd name="T2" fmla="*/ 24 w 43"/>
                  <a:gd name="T3" fmla="*/ 41 h 42"/>
                  <a:gd name="T4" fmla="*/ 42 w 43"/>
                  <a:gd name="T5" fmla="*/ 19 h 42"/>
                  <a:gd name="T6" fmla="*/ 19 w 43"/>
                  <a:gd name="T7" fmla="*/ 1 h 42"/>
                  <a:gd name="T8" fmla="*/ 1 w 43"/>
                  <a:gd name="T9" fmla="*/ 2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42">
                    <a:moveTo>
                      <a:pt x="1" y="22"/>
                    </a:moveTo>
                    <a:cubicBezTo>
                      <a:pt x="3" y="32"/>
                      <a:pt x="13" y="42"/>
                      <a:pt x="24" y="41"/>
                    </a:cubicBezTo>
                    <a:cubicBezTo>
                      <a:pt x="34" y="40"/>
                      <a:pt x="43" y="29"/>
                      <a:pt x="42" y="19"/>
                    </a:cubicBezTo>
                    <a:cubicBezTo>
                      <a:pt x="41" y="8"/>
                      <a:pt x="29" y="0"/>
                      <a:pt x="19" y="1"/>
                    </a:cubicBezTo>
                    <a:cubicBezTo>
                      <a:pt x="8" y="2"/>
                      <a:pt x="0" y="11"/>
                      <a:pt x="1" y="22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6" name="Line 17">
                <a:extLst>
                  <a:ext uri="{FF2B5EF4-FFF2-40B4-BE49-F238E27FC236}">
                    <a16:creationId xmlns:a16="http://schemas.microsoft.com/office/drawing/2014/main" id="{8F4B9690-4404-45B8-8B9F-A549E3EA3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83983" y="3430145"/>
                <a:ext cx="107340" cy="90587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7" name="Line 18">
                <a:extLst>
                  <a:ext uri="{FF2B5EF4-FFF2-40B4-BE49-F238E27FC236}">
                    <a16:creationId xmlns:a16="http://schemas.microsoft.com/office/drawing/2014/main" id="{9B227261-B200-456A-8948-7759580FF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2095" y="3481523"/>
                <a:ext cx="99486" cy="86532"/>
              </a:xfrm>
              <a:prstGeom prst="lin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8" name="Freeform 19">
                <a:extLst>
                  <a:ext uri="{FF2B5EF4-FFF2-40B4-BE49-F238E27FC236}">
                    <a16:creationId xmlns:a16="http://schemas.microsoft.com/office/drawing/2014/main" id="{6EF5F30D-EA8B-47F8-9815-DB29733D3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1911" y="1546729"/>
                <a:ext cx="277512" cy="459699"/>
              </a:xfrm>
              <a:custGeom>
                <a:avLst/>
                <a:gdLst>
                  <a:gd name="T0" fmla="*/ 49 w 73"/>
                  <a:gd name="T1" fmla="*/ 45 h 117"/>
                  <a:gd name="T2" fmla="*/ 57 w 73"/>
                  <a:gd name="T3" fmla="*/ 36 h 117"/>
                  <a:gd name="T4" fmla="*/ 61 w 73"/>
                  <a:gd name="T5" fmla="*/ 24 h 117"/>
                  <a:gd name="T6" fmla="*/ 37 w 73"/>
                  <a:gd name="T7" fmla="*/ 0 h 117"/>
                  <a:gd name="T8" fmla="*/ 13 w 73"/>
                  <a:gd name="T9" fmla="*/ 24 h 117"/>
                  <a:gd name="T10" fmla="*/ 18 w 73"/>
                  <a:gd name="T11" fmla="*/ 39 h 117"/>
                  <a:gd name="T12" fmla="*/ 24 w 73"/>
                  <a:gd name="T13" fmla="*/ 44 h 117"/>
                  <a:gd name="T14" fmla="*/ 30 w 73"/>
                  <a:gd name="T15" fmla="*/ 49 h 117"/>
                  <a:gd name="T16" fmla="*/ 30 w 73"/>
                  <a:gd name="T17" fmla="*/ 54 h 117"/>
                  <a:gd name="T18" fmla="*/ 28 w 73"/>
                  <a:gd name="T19" fmla="*/ 58 h 117"/>
                  <a:gd name="T20" fmla="*/ 25 w 73"/>
                  <a:gd name="T21" fmla="*/ 60 h 117"/>
                  <a:gd name="T22" fmla="*/ 10 w 73"/>
                  <a:gd name="T23" fmla="*/ 60 h 117"/>
                  <a:gd name="T24" fmla="*/ 5 w 73"/>
                  <a:gd name="T25" fmla="*/ 63 h 117"/>
                  <a:gd name="T26" fmla="*/ 0 w 73"/>
                  <a:gd name="T27" fmla="*/ 74 h 117"/>
                  <a:gd name="T28" fmla="*/ 0 w 73"/>
                  <a:gd name="T29" fmla="*/ 107 h 117"/>
                  <a:gd name="T30" fmla="*/ 9 w 73"/>
                  <a:gd name="T31" fmla="*/ 117 h 117"/>
                  <a:gd name="T32" fmla="*/ 56 w 73"/>
                  <a:gd name="T33" fmla="*/ 117 h 117"/>
                  <a:gd name="T34" fmla="*/ 73 w 73"/>
                  <a:gd name="T35" fmla="*/ 105 h 117"/>
                  <a:gd name="T36" fmla="*/ 73 w 73"/>
                  <a:gd name="T37" fmla="*/ 74 h 117"/>
                  <a:gd name="T38" fmla="*/ 68 w 73"/>
                  <a:gd name="T39" fmla="*/ 63 h 117"/>
                  <a:gd name="T40" fmla="*/ 62 w 73"/>
                  <a:gd name="T41" fmla="*/ 60 h 117"/>
                  <a:gd name="T42" fmla="*/ 48 w 73"/>
                  <a:gd name="T43" fmla="*/ 60 h 117"/>
                  <a:gd name="T44" fmla="*/ 45 w 73"/>
                  <a:gd name="T45" fmla="*/ 58 h 117"/>
                  <a:gd name="T46" fmla="*/ 43 w 73"/>
                  <a:gd name="T47" fmla="*/ 55 h 117"/>
                  <a:gd name="T48" fmla="*/ 49 w 73"/>
                  <a:gd name="T49" fmla="*/ 4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3" h="117">
                    <a:moveTo>
                      <a:pt x="49" y="45"/>
                    </a:moveTo>
                    <a:cubicBezTo>
                      <a:pt x="52" y="42"/>
                      <a:pt x="55" y="40"/>
                      <a:pt x="57" y="36"/>
                    </a:cubicBezTo>
                    <a:cubicBezTo>
                      <a:pt x="59" y="33"/>
                      <a:pt x="61" y="28"/>
                      <a:pt x="61" y="24"/>
                    </a:cubicBezTo>
                    <a:cubicBezTo>
                      <a:pt x="61" y="11"/>
                      <a:pt x="50" y="0"/>
                      <a:pt x="37" y="0"/>
                    </a:cubicBezTo>
                    <a:cubicBezTo>
                      <a:pt x="24" y="0"/>
                      <a:pt x="13" y="11"/>
                      <a:pt x="13" y="24"/>
                    </a:cubicBezTo>
                    <a:cubicBezTo>
                      <a:pt x="13" y="29"/>
                      <a:pt x="15" y="35"/>
                      <a:pt x="18" y="39"/>
                    </a:cubicBezTo>
                    <a:cubicBezTo>
                      <a:pt x="20" y="41"/>
                      <a:pt x="22" y="43"/>
                      <a:pt x="24" y="44"/>
                    </a:cubicBezTo>
                    <a:cubicBezTo>
                      <a:pt x="27" y="46"/>
                      <a:pt x="29" y="46"/>
                      <a:pt x="30" y="49"/>
                    </a:cubicBezTo>
                    <a:cubicBezTo>
                      <a:pt x="31" y="51"/>
                      <a:pt x="31" y="52"/>
                      <a:pt x="30" y="54"/>
                    </a:cubicBezTo>
                    <a:cubicBezTo>
                      <a:pt x="30" y="56"/>
                      <a:pt x="30" y="57"/>
                      <a:pt x="28" y="58"/>
                    </a:cubicBezTo>
                    <a:cubicBezTo>
                      <a:pt x="27" y="59"/>
                      <a:pt x="26" y="60"/>
                      <a:pt x="25" y="60"/>
                    </a:cubicBezTo>
                    <a:cubicBezTo>
                      <a:pt x="22" y="60"/>
                      <a:pt x="12" y="59"/>
                      <a:pt x="10" y="60"/>
                    </a:cubicBezTo>
                    <a:cubicBezTo>
                      <a:pt x="8" y="61"/>
                      <a:pt x="6" y="62"/>
                      <a:pt x="5" y="63"/>
                    </a:cubicBezTo>
                    <a:cubicBezTo>
                      <a:pt x="2" y="66"/>
                      <a:pt x="0" y="70"/>
                      <a:pt x="0" y="74"/>
                    </a:cubicBezTo>
                    <a:cubicBezTo>
                      <a:pt x="0" y="74"/>
                      <a:pt x="0" y="107"/>
                      <a:pt x="0" y="107"/>
                    </a:cubicBezTo>
                    <a:cubicBezTo>
                      <a:pt x="0" y="113"/>
                      <a:pt x="4" y="117"/>
                      <a:pt x="9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71" y="117"/>
                      <a:pt x="73" y="110"/>
                      <a:pt x="73" y="105"/>
                    </a:cubicBezTo>
                    <a:cubicBezTo>
                      <a:pt x="73" y="105"/>
                      <a:pt x="73" y="74"/>
                      <a:pt x="73" y="74"/>
                    </a:cubicBezTo>
                    <a:cubicBezTo>
                      <a:pt x="73" y="70"/>
                      <a:pt x="71" y="66"/>
                      <a:pt x="68" y="63"/>
                    </a:cubicBezTo>
                    <a:cubicBezTo>
                      <a:pt x="66" y="61"/>
                      <a:pt x="64" y="60"/>
                      <a:pt x="62" y="60"/>
                    </a:cubicBezTo>
                    <a:cubicBezTo>
                      <a:pt x="57" y="59"/>
                      <a:pt x="53" y="60"/>
                      <a:pt x="48" y="60"/>
                    </a:cubicBezTo>
                    <a:cubicBezTo>
                      <a:pt x="47" y="60"/>
                      <a:pt x="45" y="59"/>
                      <a:pt x="45" y="58"/>
                    </a:cubicBezTo>
                    <a:cubicBezTo>
                      <a:pt x="44" y="57"/>
                      <a:pt x="44" y="56"/>
                      <a:pt x="43" y="55"/>
                    </a:cubicBezTo>
                    <a:cubicBezTo>
                      <a:pt x="43" y="50"/>
                      <a:pt x="46" y="47"/>
                      <a:pt x="49" y="45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9" name="Freeform 20">
                <a:extLst>
                  <a:ext uri="{FF2B5EF4-FFF2-40B4-BE49-F238E27FC236}">
                    <a16:creationId xmlns:a16="http://schemas.microsoft.com/office/drawing/2014/main" id="{EBD81C85-7466-47A1-888B-A41F406C5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424" y="1617036"/>
                <a:ext cx="201589" cy="381280"/>
              </a:xfrm>
              <a:custGeom>
                <a:avLst/>
                <a:gdLst>
                  <a:gd name="T0" fmla="*/ 0 w 53"/>
                  <a:gd name="T1" fmla="*/ 96 h 97"/>
                  <a:gd name="T2" fmla="*/ 38 w 53"/>
                  <a:gd name="T3" fmla="*/ 96 h 97"/>
                  <a:gd name="T4" fmla="*/ 53 w 53"/>
                  <a:gd name="T5" fmla="*/ 87 h 97"/>
                  <a:gd name="T6" fmla="*/ 53 w 53"/>
                  <a:gd name="T7" fmla="*/ 61 h 97"/>
                  <a:gd name="T8" fmla="*/ 49 w 53"/>
                  <a:gd name="T9" fmla="*/ 52 h 97"/>
                  <a:gd name="T10" fmla="*/ 43 w 53"/>
                  <a:gd name="T11" fmla="*/ 49 h 97"/>
                  <a:gd name="T12" fmla="*/ 32 w 53"/>
                  <a:gd name="T13" fmla="*/ 49 h 97"/>
                  <a:gd name="T14" fmla="*/ 29 w 53"/>
                  <a:gd name="T15" fmla="*/ 48 h 97"/>
                  <a:gd name="T16" fmla="*/ 28 w 53"/>
                  <a:gd name="T17" fmla="*/ 45 h 97"/>
                  <a:gd name="T18" fmla="*/ 33 w 53"/>
                  <a:gd name="T19" fmla="*/ 37 h 97"/>
                  <a:gd name="T20" fmla="*/ 40 w 53"/>
                  <a:gd name="T21" fmla="*/ 30 h 97"/>
                  <a:gd name="T22" fmla="*/ 43 w 53"/>
                  <a:gd name="T23" fmla="*/ 19 h 97"/>
                  <a:gd name="T24" fmla="*/ 23 w 53"/>
                  <a:gd name="T25" fmla="*/ 0 h 97"/>
                  <a:gd name="T26" fmla="*/ 3 w 53"/>
                  <a:gd name="T27" fmla="*/ 19 h 97"/>
                  <a:gd name="T28" fmla="*/ 7 w 53"/>
                  <a:gd name="T29" fmla="*/ 32 h 97"/>
                  <a:gd name="T30" fmla="*/ 12 w 53"/>
                  <a:gd name="T31" fmla="*/ 36 h 97"/>
                  <a:gd name="T32" fmla="*/ 17 w 53"/>
                  <a:gd name="T33" fmla="*/ 40 h 97"/>
                  <a:gd name="T34" fmla="*/ 18 w 53"/>
                  <a:gd name="T35" fmla="*/ 44 h 97"/>
                  <a:gd name="T36" fmla="*/ 16 w 53"/>
                  <a:gd name="T37" fmla="*/ 48 h 97"/>
                  <a:gd name="T38" fmla="*/ 13 w 53"/>
                  <a:gd name="T39" fmla="*/ 49 h 97"/>
                  <a:gd name="T40" fmla="*/ 0 w 53"/>
                  <a:gd name="T41" fmla="*/ 5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3" h="97">
                    <a:moveTo>
                      <a:pt x="0" y="96"/>
                    </a:moveTo>
                    <a:cubicBezTo>
                      <a:pt x="38" y="96"/>
                      <a:pt x="38" y="96"/>
                      <a:pt x="38" y="96"/>
                    </a:cubicBezTo>
                    <a:cubicBezTo>
                      <a:pt x="51" y="97"/>
                      <a:pt x="53" y="91"/>
                      <a:pt x="53" y="87"/>
                    </a:cubicBezTo>
                    <a:cubicBezTo>
                      <a:pt x="53" y="87"/>
                      <a:pt x="53" y="61"/>
                      <a:pt x="53" y="61"/>
                    </a:cubicBezTo>
                    <a:cubicBezTo>
                      <a:pt x="53" y="57"/>
                      <a:pt x="51" y="54"/>
                      <a:pt x="49" y="52"/>
                    </a:cubicBezTo>
                    <a:cubicBezTo>
                      <a:pt x="47" y="51"/>
                      <a:pt x="45" y="50"/>
                      <a:pt x="43" y="49"/>
                    </a:cubicBezTo>
                    <a:cubicBezTo>
                      <a:pt x="40" y="49"/>
                      <a:pt x="36" y="50"/>
                      <a:pt x="32" y="49"/>
                    </a:cubicBezTo>
                    <a:cubicBezTo>
                      <a:pt x="31" y="49"/>
                      <a:pt x="30" y="49"/>
                      <a:pt x="29" y="48"/>
                    </a:cubicBezTo>
                    <a:cubicBezTo>
                      <a:pt x="29" y="47"/>
                      <a:pt x="28" y="46"/>
                      <a:pt x="28" y="45"/>
                    </a:cubicBezTo>
                    <a:cubicBezTo>
                      <a:pt x="28" y="41"/>
                      <a:pt x="30" y="39"/>
                      <a:pt x="33" y="37"/>
                    </a:cubicBezTo>
                    <a:cubicBezTo>
                      <a:pt x="36" y="35"/>
                      <a:pt x="38" y="32"/>
                      <a:pt x="40" y="30"/>
                    </a:cubicBezTo>
                    <a:cubicBezTo>
                      <a:pt x="42" y="27"/>
                      <a:pt x="43" y="23"/>
                      <a:pt x="43" y="19"/>
                    </a:cubicBezTo>
                    <a:cubicBezTo>
                      <a:pt x="43" y="8"/>
                      <a:pt x="34" y="0"/>
                      <a:pt x="23" y="0"/>
                    </a:cubicBezTo>
                    <a:cubicBezTo>
                      <a:pt x="12" y="0"/>
                      <a:pt x="3" y="8"/>
                      <a:pt x="3" y="19"/>
                    </a:cubicBezTo>
                    <a:cubicBezTo>
                      <a:pt x="3" y="24"/>
                      <a:pt x="5" y="29"/>
                      <a:pt x="7" y="32"/>
                    </a:cubicBezTo>
                    <a:cubicBezTo>
                      <a:pt x="9" y="34"/>
                      <a:pt x="11" y="35"/>
                      <a:pt x="12" y="36"/>
                    </a:cubicBezTo>
                    <a:cubicBezTo>
                      <a:pt x="14" y="38"/>
                      <a:pt x="16" y="38"/>
                      <a:pt x="17" y="40"/>
                    </a:cubicBezTo>
                    <a:cubicBezTo>
                      <a:pt x="18" y="42"/>
                      <a:pt x="18" y="43"/>
                      <a:pt x="18" y="44"/>
                    </a:cubicBezTo>
                    <a:cubicBezTo>
                      <a:pt x="17" y="46"/>
                      <a:pt x="17" y="47"/>
                      <a:pt x="16" y="48"/>
                    </a:cubicBezTo>
                    <a:cubicBezTo>
                      <a:pt x="15" y="49"/>
                      <a:pt x="14" y="49"/>
                      <a:pt x="13" y="49"/>
                    </a:cubicBezTo>
                    <a:cubicBezTo>
                      <a:pt x="11" y="49"/>
                      <a:pt x="2" y="49"/>
                      <a:pt x="0" y="5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6" name="Freeform 27">
                <a:extLst>
                  <a:ext uri="{FF2B5EF4-FFF2-40B4-BE49-F238E27FC236}">
                    <a16:creationId xmlns:a16="http://schemas.microsoft.com/office/drawing/2014/main" id="{581A12A9-E9FA-4BCC-8932-C78A3086C6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3619" y="2190308"/>
                <a:ext cx="121739" cy="82475"/>
              </a:xfrm>
              <a:custGeom>
                <a:avLst/>
                <a:gdLst>
                  <a:gd name="T0" fmla="*/ 2 w 32"/>
                  <a:gd name="T1" fmla="*/ 0 h 21"/>
                  <a:gd name="T2" fmla="*/ 6 w 32"/>
                  <a:gd name="T3" fmla="*/ 15 h 21"/>
                  <a:gd name="T4" fmla="*/ 21 w 32"/>
                  <a:gd name="T5" fmla="*/ 19 h 21"/>
                  <a:gd name="T6" fmla="*/ 32 w 32"/>
                  <a:gd name="T7" fmla="*/ 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21">
                    <a:moveTo>
                      <a:pt x="2" y="0"/>
                    </a:moveTo>
                    <a:cubicBezTo>
                      <a:pt x="0" y="5"/>
                      <a:pt x="2" y="11"/>
                      <a:pt x="6" y="15"/>
                    </a:cubicBezTo>
                    <a:cubicBezTo>
                      <a:pt x="10" y="19"/>
                      <a:pt x="16" y="21"/>
                      <a:pt x="21" y="19"/>
                    </a:cubicBezTo>
                    <a:cubicBezTo>
                      <a:pt x="26" y="18"/>
                      <a:pt x="31" y="13"/>
                      <a:pt x="32" y="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7" name="Freeform 28">
                <a:extLst>
                  <a:ext uri="{FF2B5EF4-FFF2-40B4-BE49-F238E27FC236}">
                    <a16:creationId xmlns:a16="http://schemas.microsoft.com/office/drawing/2014/main" id="{7FBE88C4-913F-454E-AFFA-D9A827B60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3212" y="1767115"/>
                <a:ext cx="60215" cy="128445"/>
              </a:xfrm>
              <a:custGeom>
                <a:avLst/>
                <a:gdLst>
                  <a:gd name="T0" fmla="*/ 0 w 16"/>
                  <a:gd name="T1" fmla="*/ 31 h 33"/>
                  <a:gd name="T2" fmla="*/ 6 w 16"/>
                  <a:gd name="T3" fmla="*/ 7 h 33"/>
                  <a:gd name="T4" fmla="*/ 8 w 16"/>
                  <a:gd name="T5" fmla="*/ 2 h 33"/>
                  <a:gd name="T6" fmla="*/ 13 w 16"/>
                  <a:gd name="T7" fmla="*/ 1 h 33"/>
                  <a:gd name="T8" fmla="*/ 15 w 16"/>
                  <a:gd name="T9" fmla="*/ 4 h 33"/>
                  <a:gd name="T10" fmla="*/ 16 w 16"/>
                  <a:gd name="T11" fmla="*/ 9 h 33"/>
                  <a:gd name="T12" fmla="*/ 8 w 16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33">
                    <a:moveTo>
                      <a:pt x="0" y="31"/>
                    </a:moveTo>
                    <a:cubicBezTo>
                      <a:pt x="1" y="22"/>
                      <a:pt x="3" y="15"/>
                      <a:pt x="6" y="7"/>
                    </a:cubicBezTo>
                    <a:cubicBezTo>
                      <a:pt x="6" y="5"/>
                      <a:pt x="7" y="3"/>
                      <a:pt x="8" y="2"/>
                    </a:cubicBezTo>
                    <a:cubicBezTo>
                      <a:pt x="9" y="1"/>
                      <a:pt x="11" y="0"/>
                      <a:pt x="13" y="1"/>
                    </a:cubicBezTo>
                    <a:cubicBezTo>
                      <a:pt x="14" y="1"/>
                      <a:pt x="15" y="3"/>
                      <a:pt x="15" y="4"/>
                    </a:cubicBezTo>
                    <a:cubicBezTo>
                      <a:pt x="15" y="6"/>
                      <a:pt x="16" y="8"/>
                      <a:pt x="16" y="9"/>
                    </a:cubicBezTo>
                    <a:cubicBezTo>
                      <a:pt x="16" y="18"/>
                      <a:pt x="13" y="27"/>
                      <a:pt x="8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8" name="Freeform 29">
                <a:extLst>
                  <a:ext uri="{FF2B5EF4-FFF2-40B4-BE49-F238E27FC236}">
                    <a16:creationId xmlns:a16="http://schemas.microsoft.com/office/drawing/2014/main" id="{73378166-2029-4239-91F7-462D1E083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4134" y="2241687"/>
                <a:ext cx="53669" cy="47322"/>
              </a:xfrm>
              <a:custGeom>
                <a:avLst/>
                <a:gdLst>
                  <a:gd name="T0" fmla="*/ 14 w 14"/>
                  <a:gd name="T1" fmla="*/ 0 h 12"/>
                  <a:gd name="T2" fmla="*/ 0 w 14"/>
                  <a:gd name="T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12">
                    <a:moveTo>
                      <a:pt x="14" y="0"/>
                    </a:moveTo>
                    <a:cubicBezTo>
                      <a:pt x="9" y="4"/>
                      <a:pt x="5" y="8"/>
                      <a:pt x="0" y="1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39" name="Freeform 30">
                <a:extLst>
                  <a:ext uri="{FF2B5EF4-FFF2-40B4-BE49-F238E27FC236}">
                    <a16:creationId xmlns:a16="http://schemas.microsoft.com/office/drawing/2014/main" id="{18B6180B-E02F-4D62-8177-5AAF349F6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47611" y="1950995"/>
                <a:ext cx="34035" cy="223089"/>
              </a:xfrm>
              <a:custGeom>
                <a:avLst/>
                <a:gdLst>
                  <a:gd name="T0" fmla="*/ 0 w 9"/>
                  <a:gd name="T1" fmla="*/ 0 h 57"/>
                  <a:gd name="T2" fmla="*/ 9 w 9"/>
                  <a:gd name="T3" fmla="*/ 17 h 57"/>
                  <a:gd name="T4" fmla="*/ 4 w 9"/>
                  <a:gd name="T5" fmla="*/ 37 h 57"/>
                  <a:gd name="T6" fmla="*/ 5 w 9"/>
                  <a:gd name="T7" fmla="*/ 5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57">
                    <a:moveTo>
                      <a:pt x="0" y="0"/>
                    </a:moveTo>
                    <a:cubicBezTo>
                      <a:pt x="6" y="3"/>
                      <a:pt x="9" y="11"/>
                      <a:pt x="9" y="17"/>
                    </a:cubicBezTo>
                    <a:cubicBezTo>
                      <a:pt x="8" y="24"/>
                      <a:pt x="6" y="30"/>
                      <a:pt x="4" y="37"/>
                    </a:cubicBezTo>
                    <a:cubicBezTo>
                      <a:pt x="2" y="43"/>
                      <a:pt x="1" y="51"/>
                      <a:pt x="5" y="5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0" name="Freeform 31">
                <a:extLst>
                  <a:ext uri="{FF2B5EF4-FFF2-40B4-BE49-F238E27FC236}">
                    <a16:creationId xmlns:a16="http://schemas.microsoft.com/office/drawing/2014/main" id="{BEB021F3-AC29-4C06-9982-7024A0532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9800" y="2311994"/>
                <a:ext cx="19635" cy="90587"/>
              </a:xfrm>
              <a:custGeom>
                <a:avLst/>
                <a:gdLst>
                  <a:gd name="T0" fmla="*/ 5 w 5"/>
                  <a:gd name="T1" fmla="*/ 0 h 23"/>
                  <a:gd name="T2" fmla="*/ 0 w 5"/>
                  <a:gd name="T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" h="23">
                    <a:moveTo>
                      <a:pt x="5" y="0"/>
                    </a:moveTo>
                    <a:cubicBezTo>
                      <a:pt x="3" y="7"/>
                      <a:pt x="1" y="15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00F512D2-F062-48D5-9648-8388DE99F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5830" y="2295769"/>
                <a:ext cx="61524" cy="63546"/>
              </a:xfrm>
              <a:custGeom>
                <a:avLst/>
                <a:gdLst>
                  <a:gd name="T0" fmla="*/ 0 w 16"/>
                  <a:gd name="T1" fmla="*/ 0 h 16"/>
                  <a:gd name="T2" fmla="*/ 16 w 16"/>
                  <a:gd name="T3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6">
                    <a:moveTo>
                      <a:pt x="0" y="0"/>
                    </a:moveTo>
                    <a:cubicBezTo>
                      <a:pt x="5" y="5"/>
                      <a:pt x="10" y="11"/>
                      <a:pt x="16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1" name="Freeform 42">
                <a:extLst>
                  <a:ext uri="{FF2B5EF4-FFF2-40B4-BE49-F238E27FC236}">
                    <a16:creationId xmlns:a16="http://schemas.microsoft.com/office/drawing/2014/main" id="{2EAE80B8-8CFD-426A-8471-69949AFD7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0206" y="2606742"/>
                <a:ext cx="195044" cy="160894"/>
              </a:xfrm>
              <a:custGeom>
                <a:avLst/>
                <a:gdLst>
                  <a:gd name="T0" fmla="*/ 17 w 51"/>
                  <a:gd name="T1" fmla="*/ 38 h 41"/>
                  <a:gd name="T2" fmla="*/ 38 w 51"/>
                  <a:gd name="T3" fmla="*/ 36 h 41"/>
                  <a:gd name="T4" fmla="*/ 22 w 51"/>
                  <a:gd name="T5" fmla="*/ 5 h 41"/>
                  <a:gd name="T6" fmla="*/ 17 w 51"/>
                  <a:gd name="T7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" h="41">
                    <a:moveTo>
                      <a:pt x="17" y="38"/>
                    </a:moveTo>
                    <a:cubicBezTo>
                      <a:pt x="24" y="41"/>
                      <a:pt x="32" y="40"/>
                      <a:pt x="38" y="36"/>
                    </a:cubicBezTo>
                    <a:cubicBezTo>
                      <a:pt x="51" y="26"/>
                      <a:pt x="42" y="0"/>
                      <a:pt x="22" y="5"/>
                    </a:cubicBezTo>
                    <a:cubicBezTo>
                      <a:pt x="5" y="9"/>
                      <a:pt x="0" y="31"/>
                      <a:pt x="17" y="3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2" name="Freeform 43">
                <a:extLst>
                  <a:ext uri="{FF2B5EF4-FFF2-40B4-BE49-F238E27FC236}">
                    <a16:creationId xmlns:a16="http://schemas.microsoft.com/office/drawing/2014/main" id="{BBC08B95-00E7-406C-A1A5-80508D8491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8060" y="2955573"/>
                <a:ext cx="163627" cy="66250"/>
              </a:xfrm>
              <a:custGeom>
                <a:avLst/>
                <a:gdLst>
                  <a:gd name="T0" fmla="*/ 16 w 43"/>
                  <a:gd name="T1" fmla="*/ 0 h 17"/>
                  <a:gd name="T2" fmla="*/ 5 w 43"/>
                  <a:gd name="T3" fmla="*/ 4 h 17"/>
                  <a:gd name="T4" fmla="*/ 3 w 43"/>
                  <a:gd name="T5" fmla="*/ 14 h 17"/>
                  <a:gd name="T6" fmla="*/ 12 w 43"/>
                  <a:gd name="T7" fmla="*/ 17 h 17"/>
                  <a:gd name="T8" fmla="*/ 34 w 43"/>
                  <a:gd name="T9" fmla="*/ 14 h 17"/>
                  <a:gd name="T10" fmla="*/ 40 w 43"/>
                  <a:gd name="T11" fmla="*/ 11 h 17"/>
                  <a:gd name="T12" fmla="*/ 42 w 43"/>
                  <a:gd name="T13" fmla="*/ 5 h 17"/>
                  <a:gd name="T14" fmla="*/ 38 w 43"/>
                  <a:gd name="T15" fmla="*/ 1 h 17"/>
                  <a:gd name="T16" fmla="*/ 31 w 43"/>
                  <a:gd name="T1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17">
                    <a:moveTo>
                      <a:pt x="16" y="0"/>
                    </a:moveTo>
                    <a:cubicBezTo>
                      <a:pt x="12" y="1"/>
                      <a:pt x="8" y="2"/>
                      <a:pt x="5" y="4"/>
                    </a:cubicBezTo>
                    <a:cubicBezTo>
                      <a:pt x="2" y="6"/>
                      <a:pt x="0" y="11"/>
                      <a:pt x="3" y="14"/>
                    </a:cubicBezTo>
                    <a:cubicBezTo>
                      <a:pt x="5" y="17"/>
                      <a:pt x="9" y="17"/>
                      <a:pt x="12" y="17"/>
                    </a:cubicBezTo>
                    <a:cubicBezTo>
                      <a:pt x="20" y="17"/>
                      <a:pt x="27" y="16"/>
                      <a:pt x="34" y="14"/>
                    </a:cubicBezTo>
                    <a:cubicBezTo>
                      <a:pt x="36" y="13"/>
                      <a:pt x="38" y="13"/>
                      <a:pt x="40" y="11"/>
                    </a:cubicBezTo>
                    <a:cubicBezTo>
                      <a:pt x="42" y="10"/>
                      <a:pt x="43" y="8"/>
                      <a:pt x="42" y="5"/>
                    </a:cubicBezTo>
                    <a:cubicBezTo>
                      <a:pt x="42" y="3"/>
                      <a:pt x="40" y="2"/>
                      <a:pt x="38" y="1"/>
                    </a:cubicBezTo>
                    <a:cubicBezTo>
                      <a:pt x="35" y="1"/>
                      <a:pt x="33" y="1"/>
                      <a:pt x="31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3" name="Freeform 44">
                <a:extLst>
                  <a:ext uri="{FF2B5EF4-FFF2-40B4-BE49-F238E27FC236}">
                    <a16:creationId xmlns:a16="http://schemas.microsoft.com/office/drawing/2014/main" id="{B7A76310-F4CF-4381-9A30-D3D5570F6C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957" y="4290053"/>
                <a:ext cx="45815" cy="160894"/>
              </a:xfrm>
              <a:custGeom>
                <a:avLst/>
                <a:gdLst>
                  <a:gd name="T0" fmla="*/ 12 w 12"/>
                  <a:gd name="T1" fmla="*/ 41 h 41"/>
                  <a:gd name="T2" fmla="*/ 3 w 12"/>
                  <a:gd name="T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2" h="41">
                    <a:moveTo>
                      <a:pt x="12" y="41"/>
                    </a:moveTo>
                    <a:cubicBezTo>
                      <a:pt x="3" y="31"/>
                      <a:pt x="0" y="14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4" name="Freeform 45">
                <a:extLst>
                  <a:ext uri="{FF2B5EF4-FFF2-40B4-BE49-F238E27FC236}">
                    <a16:creationId xmlns:a16="http://schemas.microsoft.com/office/drawing/2014/main" id="{6B3E5EBB-0771-455F-BAFA-728EEC630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429" y="4290053"/>
                <a:ext cx="247405" cy="129797"/>
              </a:xfrm>
              <a:custGeom>
                <a:avLst/>
                <a:gdLst>
                  <a:gd name="T0" fmla="*/ 0 w 65"/>
                  <a:gd name="T1" fmla="*/ 0 h 33"/>
                  <a:gd name="T2" fmla="*/ 65 w 65"/>
                  <a:gd name="T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5" h="33">
                    <a:moveTo>
                      <a:pt x="0" y="0"/>
                    </a:moveTo>
                    <a:cubicBezTo>
                      <a:pt x="15" y="20"/>
                      <a:pt x="40" y="33"/>
                      <a:pt x="65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5" name="Freeform 46">
                <a:extLst>
                  <a:ext uri="{FF2B5EF4-FFF2-40B4-BE49-F238E27FC236}">
                    <a16:creationId xmlns:a16="http://schemas.microsoft.com/office/drawing/2014/main" id="{7AD54657-819D-4630-8622-88033E40C8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5980" y="4267068"/>
                <a:ext cx="179335" cy="148726"/>
              </a:xfrm>
              <a:custGeom>
                <a:avLst/>
                <a:gdLst>
                  <a:gd name="T0" fmla="*/ 2 w 47"/>
                  <a:gd name="T1" fmla="*/ 38 h 38"/>
                  <a:gd name="T2" fmla="*/ 6 w 47"/>
                  <a:gd name="T3" fmla="*/ 14 h 38"/>
                  <a:gd name="T4" fmla="*/ 28 w 47"/>
                  <a:gd name="T5" fmla="*/ 1 h 38"/>
                  <a:gd name="T6" fmla="*/ 47 w 47"/>
                  <a:gd name="T7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38">
                    <a:moveTo>
                      <a:pt x="2" y="38"/>
                    </a:moveTo>
                    <a:cubicBezTo>
                      <a:pt x="0" y="30"/>
                      <a:pt x="1" y="21"/>
                      <a:pt x="6" y="14"/>
                    </a:cubicBezTo>
                    <a:cubicBezTo>
                      <a:pt x="11" y="6"/>
                      <a:pt x="19" y="1"/>
                      <a:pt x="28" y="1"/>
                    </a:cubicBezTo>
                    <a:cubicBezTo>
                      <a:pt x="35" y="0"/>
                      <a:pt x="42" y="4"/>
                      <a:pt x="47" y="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6" name="Freeform 47">
                <a:extLst>
                  <a:ext uri="{FF2B5EF4-FFF2-40B4-BE49-F238E27FC236}">
                    <a16:creationId xmlns:a16="http://schemas.microsoft.com/office/drawing/2014/main" id="{BFB8E88F-5F90-402B-AC99-A44CD77B81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9243" y="4273829"/>
                <a:ext cx="113884" cy="154134"/>
              </a:xfrm>
              <a:custGeom>
                <a:avLst/>
                <a:gdLst>
                  <a:gd name="T0" fmla="*/ 0 w 30"/>
                  <a:gd name="T1" fmla="*/ 8 h 39"/>
                  <a:gd name="T2" fmla="*/ 22 w 30"/>
                  <a:gd name="T3" fmla="*/ 0 h 39"/>
                  <a:gd name="T4" fmla="*/ 5 w 30"/>
                  <a:gd name="T5" fmla="*/ 23 h 39"/>
                  <a:gd name="T6" fmla="*/ 30 w 30"/>
                  <a:gd name="T7" fmla="*/ 17 h 39"/>
                  <a:gd name="T8" fmla="*/ 10 w 30"/>
                  <a:gd name="T9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0" y="8"/>
                    </a:moveTo>
                    <a:cubicBezTo>
                      <a:pt x="7" y="5"/>
                      <a:pt x="16" y="2"/>
                      <a:pt x="22" y="0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3" y="25"/>
                      <a:pt x="17" y="32"/>
                      <a:pt x="10" y="39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8" name="Freeform 49">
                <a:extLst>
                  <a:ext uri="{FF2B5EF4-FFF2-40B4-BE49-F238E27FC236}">
                    <a16:creationId xmlns:a16="http://schemas.microsoft.com/office/drawing/2014/main" id="{DC31B7CD-FA35-48AD-A475-AA9BA3FA15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7995" y="4632123"/>
                <a:ext cx="189808" cy="54082"/>
              </a:xfrm>
              <a:custGeom>
                <a:avLst/>
                <a:gdLst>
                  <a:gd name="T0" fmla="*/ 0 w 50"/>
                  <a:gd name="T1" fmla="*/ 14 h 14"/>
                  <a:gd name="T2" fmla="*/ 50 w 50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50" h="14">
                    <a:moveTo>
                      <a:pt x="0" y="14"/>
                    </a:moveTo>
                    <a:cubicBezTo>
                      <a:pt x="17" y="13"/>
                      <a:pt x="34" y="8"/>
                      <a:pt x="5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59" name="Freeform 50">
                <a:extLst>
                  <a:ext uri="{FF2B5EF4-FFF2-40B4-BE49-F238E27FC236}">
                    <a16:creationId xmlns:a16="http://schemas.microsoft.com/office/drawing/2014/main" id="{049671E8-83CA-4C9C-AC7F-B139D2BF09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60465"/>
                <a:ext cx="129593" cy="71659"/>
              </a:xfrm>
              <a:custGeom>
                <a:avLst/>
                <a:gdLst>
                  <a:gd name="T0" fmla="*/ 0 w 34"/>
                  <a:gd name="T1" fmla="*/ 0 h 18"/>
                  <a:gd name="T2" fmla="*/ 34 w 34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4" h="18">
                    <a:moveTo>
                      <a:pt x="0" y="0"/>
                    </a:moveTo>
                    <a:cubicBezTo>
                      <a:pt x="8" y="10"/>
                      <a:pt x="22" y="16"/>
                      <a:pt x="34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0" name="Freeform 51">
                <a:extLst>
                  <a:ext uri="{FF2B5EF4-FFF2-40B4-BE49-F238E27FC236}">
                    <a16:creationId xmlns:a16="http://schemas.microsoft.com/office/drawing/2014/main" id="{2BE8BBE8-9616-47C9-96E6-151443B88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8210" y="4552352"/>
                <a:ext cx="65451" cy="8112"/>
              </a:xfrm>
              <a:custGeom>
                <a:avLst/>
                <a:gdLst>
                  <a:gd name="T0" fmla="*/ 0 w 17"/>
                  <a:gd name="T1" fmla="*/ 2 h 2"/>
                  <a:gd name="T2" fmla="*/ 17 w 1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2">
                    <a:moveTo>
                      <a:pt x="0" y="2"/>
                    </a:moveTo>
                    <a:cubicBezTo>
                      <a:pt x="5" y="2"/>
                      <a:pt x="12" y="0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1" name="Freeform 52">
                <a:extLst>
                  <a:ext uri="{FF2B5EF4-FFF2-40B4-BE49-F238E27FC236}">
                    <a16:creationId xmlns:a16="http://schemas.microsoft.com/office/drawing/2014/main" id="{5304C031-FF72-4832-82CB-522614E32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98176" cy="98700"/>
              </a:xfrm>
              <a:custGeom>
                <a:avLst/>
                <a:gdLst>
                  <a:gd name="T0" fmla="*/ 26 w 26"/>
                  <a:gd name="T1" fmla="*/ 25 h 25"/>
                  <a:gd name="T2" fmla="*/ 0 w 26"/>
                  <a:gd name="T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6" h="25">
                    <a:moveTo>
                      <a:pt x="26" y="25"/>
                    </a:moveTo>
                    <a:cubicBezTo>
                      <a:pt x="13" y="23"/>
                      <a:pt x="3" y="12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2" name="Freeform 53">
                <a:extLst>
                  <a:ext uri="{FF2B5EF4-FFF2-40B4-BE49-F238E27FC236}">
                    <a16:creationId xmlns:a16="http://schemas.microsoft.com/office/drawing/2014/main" id="{918D4D67-5340-4DAC-A8BC-AFDA71B26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2030" y="4450948"/>
                <a:ext cx="41889" cy="0"/>
              </a:xfrm>
              <a:custGeom>
                <a:avLst/>
                <a:gdLst>
                  <a:gd name="T0" fmla="*/ 0 w 11"/>
                  <a:gd name="T1" fmla="*/ 11 w 1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1">
                    <a:moveTo>
                      <a:pt x="0" y="0"/>
                    </a:moveTo>
                    <a:cubicBezTo>
                      <a:pt x="3" y="0"/>
                      <a:pt x="8" y="0"/>
                      <a:pt x="1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3" name="Freeform 54">
                <a:extLst>
                  <a:ext uri="{FF2B5EF4-FFF2-40B4-BE49-F238E27FC236}">
                    <a16:creationId xmlns:a16="http://schemas.microsoft.com/office/drawing/2014/main" id="{2338A191-992A-44DE-9C01-CB41BABCD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1945" y="4463117"/>
                <a:ext cx="121739" cy="156839"/>
              </a:xfrm>
              <a:custGeom>
                <a:avLst/>
                <a:gdLst>
                  <a:gd name="T0" fmla="*/ 0 w 32"/>
                  <a:gd name="T1" fmla="*/ 40 h 40"/>
                  <a:gd name="T2" fmla="*/ 21 w 32"/>
                  <a:gd name="T3" fmla="*/ 28 h 40"/>
                  <a:gd name="T4" fmla="*/ 28 w 32"/>
                  <a:gd name="T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2" h="40">
                    <a:moveTo>
                      <a:pt x="0" y="40"/>
                    </a:moveTo>
                    <a:cubicBezTo>
                      <a:pt x="8" y="38"/>
                      <a:pt x="16" y="34"/>
                      <a:pt x="21" y="28"/>
                    </a:cubicBezTo>
                    <a:cubicBezTo>
                      <a:pt x="28" y="21"/>
                      <a:pt x="32" y="9"/>
                      <a:pt x="2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4" name="Freeform 55">
                <a:extLst>
                  <a:ext uri="{FF2B5EF4-FFF2-40B4-BE49-F238E27FC236}">
                    <a16:creationId xmlns:a16="http://schemas.microsoft.com/office/drawing/2014/main" id="{BFEFA225-1A03-4E0D-B42E-6E7B6B73C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34801" y="4145383"/>
                <a:ext cx="10472" cy="70307"/>
              </a:xfrm>
              <a:custGeom>
                <a:avLst/>
                <a:gdLst>
                  <a:gd name="T0" fmla="*/ 0 w 3"/>
                  <a:gd name="T1" fmla="*/ 18 h 18"/>
                  <a:gd name="T2" fmla="*/ 3 w 3"/>
                  <a:gd name="T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" h="18">
                    <a:moveTo>
                      <a:pt x="0" y="18"/>
                    </a:moveTo>
                    <a:cubicBezTo>
                      <a:pt x="1" y="12"/>
                      <a:pt x="2" y="6"/>
                      <a:pt x="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5" name="Freeform 56">
                <a:extLst>
                  <a:ext uri="{FF2B5EF4-FFF2-40B4-BE49-F238E27FC236}">
                    <a16:creationId xmlns:a16="http://schemas.microsoft.com/office/drawing/2014/main" id="{C4AFDF27-6530-44AF-B9A2-D95A8910E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230563"/>
                <a:ext cx="68069" cy="55434"/>
              </a:xfrm>
              <a:custGeom>
                <a:avLst/>
                <a:gdLst>
                  <a:gd name="T0" fmla="*/ 0 w 18"/>
                  <a:gd name="T1" fmla="*/ 14 h 14"/>
                  <a:gd name="T2" fmla="*/ 18 w 18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14">
                    <a:moveTo>
                      <a:pt x="0" y="14"/>
                    </a:moveTo>
                    <a:cubicBezTo>
                      <a:pt x="6" y="9"/>
                      <a:pt x="12" y="4"/>
                      <a:pt x="18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6" name="Freeform 57">
                <a:extLst>
                  <a:ext uri="{FF2B5EF4-FFF2-40B4-BE49-F238E27FC236}">
                    <a16:creationId xmlns:a16="http://schemas.microsoft.com/office/drawing/2014/main" id="{60BCCB1C-E799-4E46-B2B6-4F779444C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5016" y="4345487"/>
                <a:ext cx="103412" cy="22985"/>
              </a:xfrm>
              <a:custGeom>
                <a:avLst/>
                <a:gdLst>
                  <a:gd name="T0" fmla="*/ 0 w 27"/>
                  <a:gd name="T1" fmla="*/ 0 h 6"/>
                  <a:gd name="T2" fmla="*/ 27 w 27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6">
                    <a:moveTo>
                      <a:pt x="0" y="0"/>
                    </a:moveTo>
                    <a:cubicBezTo>
                      <a:pt x="9" y="2"/>
                      <a:pt x="18" y="4"/>
                      <a:pt x="27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7" name="Freeform 58">
                <a:extLst>
                  <a:ext uri="{FF2B5EF4-FFF2-40B4-BE49-F238E27FC236}">
                    <a16:creationId xmlns:a16="http://schemas.microsoft.com/office/drawing/2014/main" id="{50608E43-B54D-4753-94B4-CFEB4988D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35315" y="4302221"/>
                <a:ext cx="37961" cy="121685"/>
              </a:xfrm>
              <a:custGeom>
                <a:avLst/>
                <a:gdLst>
                  <a:gd name="T0" fmla="*/ 0 w 10"/>
                  <a:gd name="T1" fmla="*/ 0 h 31"/>
                  <a:gd name="T2" fmla="*/ 10 w 1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31">
                    <a:moveTo>
                      <a:pt x="0" y="0"/>
                    </a:moveTo>
                    <a:cubicBezTo>
                      <a:pt x="0" y="11"/>
                      <a:pt x="3" y="22"/>
                      <a:pt x="1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8" name="Freeform 59">
                <a:extLst>
                  <a:ext uri="{FF2B5EF4-FFF2-40B4-BE49-F238E27FC236}">
                    <a16:creationId xmlns:a16="http://schemas.microsoft.com/office/drawing/2014/main" id="{743375DC-F045-4B6A-9C1C-8B81C6A46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4411738"/>
                <a:ext cx="48433" cy="59491"/>
              </a:xfrm>
              <a:custGeom>
                <a:avLst/>
                <a:gdLst>
                  <a:gd name="T0" fmla="*/ 0 w 13"/>
                  <a:gd name="T1" fmla="*/ 0 h 15"/>
                  <a:gd name="T2" fmla="*/ 13 w 13"/>
                  <a:gd name="T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5">
                    <a:moveTo>
                      <a:pt x="0" y="0"/>
                    </a:moveTo>
                    <a:cubicBezTo>
                      <a:pt x="4" y="5"/>
                      <a:pt x="9" y="10"/>
                      <a:pt x="13" y="15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69" name="Oval 60">
                <a:extLst>
                  <a:ext uri="{FF2B5EF4-FFF2-40B4-BE49-F238E27FC236}">
                    <a16:creationId xmlns:a16="http://schemas.microsoft.com/office/drawing/2014/main" id="{37A1CF7B-6070-443E-B1BC-B013DC7434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9991" y="3776272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0" name="Oval 61">
                <a:extLst>
                  <a:ext uri="{FF2B5EF4-FFF2-40B4-BE49-F238E27FC236}">
                    <a16:creationId xmlns:a16="http://schemas.microsoft.com/office/drawing/2014/main" id="{BEAE738F-20CD-4E89-8FFC-5F726F8E42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8168" y="3842522"/>
                <a:ext cx="87704" cy="9464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1" name="Freeform 62">
                <a:extLst>
                  <a:ext uri="{FF2B5EF4-FFF2-40B4-BE49-F238E27FC236}">
                    <a16:creationId xmlns:a16="http://schemas.microsoft.com/office/drawing/2014/main" id="{271F4C12-1B06-48EC-9131-36299B30B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876" y="3889844"/>
                <a:ext cx="75923" cy="121685"/>
              </a:xfrm>
              <a:custGeom>
                <a:avLst/>
                <a:gdLst>
                  <a:gd name="T0" fmla="*/ 19 w 20"/>
                  <a:gd name="T1" fmla="*/ 0 h 31"/>
                  <a:gd name="T2" fmla="*/ 0 w 20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0" h="31">
                    <a:moveTo>
                      <a:pt x="19" y="0"/>
                    </a:moveTo>
                    <a:cubicBezTo>
                      <a:pt x="20" y="8"/>
                      <a:pt x="17" y="24"/>
                      <a:pt x="0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2" name="Freeform 63">
                <a:extLst>
                  <a:ext uri="{FF2B5EF4-FFF2-40B4-BE49-F238E27FC236}">
                    <a16:creationId xmlns:a16="http://schemas.microsoft.com/office/drawing/2014/main" id="{7A80EA6F-5E67-4F09-B232-95FF749C8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7584" y="4564520"/>
                <a:ext cx="342964" cy="352886"/>
              </a:xfrm>
              <a:custGeom>
                <a:avLst/>
                <a:gdLst>
                  <a:gd name="T0" fmla="*/ 74 w 90"/>
                  <a:gd name="T1" fmla="*/ 90 h 90"/>
                  <a:gd name="T2" fmla="*/ 15 w 90"/>
                  <a:gd name="T3" fmla="*/ 90 h 90"/>
                  <a:gd name="T4" fmla="*/ 0 w 90"/>
                  <a:gd name="T5" fmla="*/ 74 h 90"/>
                  <a:gd name="T6" fmla="*/ 1 w 90"/>
                  <a:gd name="T7" fmla="*/ 42 h 90"/>
                  <a:gd name="T8" fmla="*/ 0 w 90"/>
                  <a:gd name="T9" fmla="*/ 15 h 90"/>
                  <a:gd name="T10" fmla="*/ 4 w 90"/>
                  <a:gd name="T11" fmla="*/ 4 h 90"/>
                  <a:gd name="T12" fmla="*/ 15 w 90"/>
                  <a:gd name="T13" fmla="*/ 0 h 90"/>
                  <a:gd name="T14" fmla="*/ 74 w 90"/>
                  <a:gd name="T15" fmla="*/ 0 h 90"/>
                  <a:gd name="T16" fmla="*/ 90 w 90"/>
                  <a:gd name="T17" fmla="*/ 15 h 90"/>
                  <a:gd name="T18" fmla="*/ 90 w 90"/>
                  <a:gd name="T19" fmla="*/ 44 h 90"/>
                  <a:gd name="T20" fmla="*/ 90 w 90"/>
                  <a:gd name="T21" fmla="*/ 74 h 90"/>
                  <a:gd name="T22" fmla="*/ 85 w 90"/>
                  <a:gd name="T23" fmla="*/ 85 h 90"/>
                  <a:gd name="T24" fmla="*/ 74 w 90"/>
                  <a:gd name="T25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0" h="90">
                    <a:moveTo>
                      <a:pt x="74" y="90"/>
                    </a:moveTo>
                    <a:cubicBezTo>
                      <a:pt x="15" y="90"/>
                      <a:pt x="15" y="90"/>
                      <a:pt x="15" y="90"/>
                    </a:cubicBezTo>
                    <a:cubicBezTo>
                      <a:pt x="7" y="90"/>
                      <a:pt x="0" y="83"/>
                      <a:pt x="0" y="74"/>
                    </a:cubicBezTo>
                    <a:cubicBezTo>
                      <a:pt x="1" y="65"/>
                      <a:pt x="1" y="54"/>
                      <a:pt x="1" y="42"/>
                    </a:cubicBezTo>
                    <a:cubicBezTo>
                      <a:pt x="1" y="33"/>
                      <a:pt x="1" y="24"/>
                      <a:pt x="0" y="15"/>
                    </a:cubicBezTo>
                    <a:cubicBezTo>
                      <a:pt x="0" y="14"/>
                      <a:pt x="0" y="9"/>
                      <a:pt x="4" y="4"/>
                    </a:cubicBezTo>
                    <a:cubicBezTo>
                      <a:pt x="7" y="2"/>
                      <a:pt x="11" y="0"/>
                      <a:pt x="15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83" y="0"/>
                      <a:pt x="90" y="7"/>
                      <a:pt x="90" y="15"/>
                    </a:cubicBezTo>
                    <a:cubicBezTo>
                      <a:pt x="90" y="25"/>
                      <a:pt x="90" y="34"/>
                      <a:pt x="90" y="44"/>
                    </a:cubicBezTo>
                    <a:cubicBezTo>
                      <a:pt x="90" y="55"/>
                      <a:pt x="90" y="65"/>
                      <a:pt x="90" y="74"/>
                    </a:cubicBezTo>
                    <a:cubicBezTo>
                      <a:pt x="90" y="75"/>
                      <a:pt x="90" y="81"/>
                      <a:pt x="85" y="85"/>
                    </a:cubicBezTo>
                    <a:cubicBezTo>
                      <a:pt x="82" y="88"/>
                      <a:pt x="79" y="90"/>
                      <a:pt x="74" y="9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4" name="Freeform 65">
                <a:extLst>
                  <a:ext uri="{FF2B5EF4-FFF2-40B4-BE49-F238E27FC236}">
                    <a16:creationId xmlns:a16="http://schemas.microsoft.com/office/drawing/2014/main" id="{80D6E114-E649-4003-92D8-72698DC5F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5139" y="4678093"/>
                <a:ext cx="3927" cy="121685"/>
              </a:xfrm>
              <a:custGeom>
                <a:avLst/>
                <a:gdLst>
                  <a:gd name="T0" fmla="*/ 0 w 1"/>
                  <a:gd name="T1" fmla="*/ 0 h 31"/>
                  <a:gd name="T2" fmla="*/ 1 w 1"/>
                  <a:gd name="T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1">
                    <a:moveTo>
                      <a:pt x="0" y="0"/>
                    </a:moveTo>
                    <a:cubicBezTo>
                      <a:pt x="0" y="10"/>
                      <a:pt x="1" y="22"/>
                      <a:pt x="1" y="3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5" name="Freeform 66">
                <a:extLst>
                  <a:ext uri="{FF2B5EF4-FFF2-40B4-BE49-F238E27FC236}">
                    <a16:creationId xmlns:a16="http://schemas.microsoft.com/office/drawing/2014/main" id="{DC452387-0986-4784-BE79-9D4986738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4924" y="4741640"/>
                <a:ext cx="117812" cy="4056"/>
              </a:xfrm>
              <a:custGeom>
                <a:avLst/>
                <a:gdLst>
                  <a:gd name="T0" fmla="*/ 0 w 31"/>
                  <a:gd name="T1" fmla="*/ 0 h 1"/>
                  <a:gd name="T2" fmla="*/ 31 w 3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1">
                    <a:moveTo>
                      <a:pt x="0" y="0"/>
                    </a:moveTo>
                    <a:cubicBezTo>
                      <a:pt x="10" y="0"/>
                      <a:pt x="21" y="1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7" name="Freeform 68">
                <a:extLst>
                  <a:ext uri="{FF2B5EF4-FFF2-40B4-BE49-F238E27FC236}">
                    <a16:creationId xmlns:a16="http://schemas.microsoft.com/office/drawing/2014/main" id="{213763AB-DF94-447C-8B99-73696A0ED7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8901" y="2449903"/>
                <a:ext cx="251332" cy="443475"/>
              </a:xfrm>
              <a:custGeom>
                <a:avLst/>
                <a:gdLst>
                  <a:gd name="T0" fmla="*/ 66 w 66"/>
                  <a:gd name="T1" fmla="*/ 0 h 113"/>
                  <a:gd name="T2" fmla="*/ 0 w 66"/>
                  <a:gd name="T3" fmla="*/ 59 h 113"/>
                  <a:gd name="T4" fmla="*/ 17 w 66"/>
                  <a:gd name="T5" fmla="*/ 113 h 113"/>
                  <a:gd name="T6" fmla="*/ 66 w 66"/>
                  <a:gd name="T7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113">
                    <a:moveTo>
                      <a:pt x="66" y="0"/>
                    </a:moveTo>
                    <a:cubicBezTo>
                      <a:pt x="46" y="22"/>
                      <a:pt x="24" y="42"/>
                      <a:pt x="0" y="59"/>
                    </a:cubicBezTo>
                    <a:cubicBezTo>
                      <a:pt x="6" y="77"/>
                      <a:pt x="11" y="95"/>
                      <a:pt x="17" y="113"/>
                    </a:cubicBezTo>
                    <a:cubicBezTo>
                      <a:pt x="35" y="75"/>
                      <a:pt x="54" y="34"/>
                      <a:pt x="66" y="0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8" name="Freeform 69">
                <a:extLst>
                  <a:ext uri="{FF2B5EF4-FFF2-40B4-BE49-F238E27FC236}">
                    <a16:creationId xmlns:a16="http://schemas.microsoft.com/office/drawing/2014/main" id="{1B8B1741-C915-41B2-93D3-97A918797A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1089" y="2637840"/>
                <a:ext cx="117812" cy="113573"/>
              </a:xfrm>
              <a:custGeom>
                <a:avLst/>
                <a:gdLst>
                  <a:gd name="T0" fmla="*/ 18 w 31"/>
                  <a:gd name="T1" fmla="*/ 0 h 29"/>
                  <a:gd name="T2" fmla="*/ 0 w 31"/>
                  <a:gd name="T3" fmla="*/ 29 h 29"/>
                  <a:gd name="T4" fmla="*/ 31 w 31"/>
                  <a:gd name="T5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29">
                    <a:moveTo>
                      <a:pt x="18" y="0"/>
                    </a:moveTo>
                    <a:cubicBezTo>
                      <a:pt x="12" y="10"/>
                      <a:pt x="5" y="19"/>
                      <a:pt x="0" y="29"/>
                    </a:cubicBezTo>
                    <a:cubicBezTo>
                      <a:pt x="10" y="24"/>
                      <a:pt x="22" y="19"/>
                      <a:pt x="31" y="1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79" name="Freeform 70">
                <a:extLst>
                  <a:ext uri="{FF2B5EF4-FFF2-40B4-BE49-F238E27FC236}">
                    <a16:creationId xmlns:a16="http://schemas.microsoft.com/office/drawing/2014/main" id="{894DC483-2E5E-4C84-BD62-173825E0A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6690" y="2359316"/>
                <a:ext cx="337727" cy="22985"/>
              </a:xfrm>
              <a:custGeom>
                <a:avLst/>
                <a:gdLst>
                  <a:gd name="T0" fmla="*/ 0 w 89"/>
                  <a:gd name="T1" fmla="*/ 0 h 6"/>
                  <a:gd name="T2" fmla="*/ 89 w 89"/>
                  <a:gd name="T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89" h="6">
                    <a:moveTo>
                      <a:pt x="0" y="0"/>
                    </a:moveTo>
                    <a:cubicBezTo>
                      <a:pt x="30" y="2"/>
                      <a:pt x="59" y="4"/>
                      <a:pt x="89" y="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7" name="Freeform 78">
                <a:extLst>
                  <a:ext uri="{FF2B5EF4-FFF2-40B4-BE49-F238E27FC236}">
                    <a16:creationId xmlns:a16="http://schemas.microsoft.com/office/drawing/2014/main" id="{882B774E-6C0F-4094-8178-4D8EA59F9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60151"/>
                <a:ext cx="289293" cy="8112"/>
              </a:xfrm>
              <a:custGeom>
                <a:avLst/>
                <a:gdLst>
                  <a:gd name="T0" fmla="*/ 0 w 76"/>
                  <a:gd name="T1" fmla="*/ 1 h 2"/>
                  <a:gd name="T2" fmla="*/ 76 w 76"/>
                  <a:gd name="T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76" h="2">
                    <a:moveTo>
                      <a:pt x="0" y="1"/>
                    </a:moveTo>
                    <a:cubicBezTo>
                      <a:pt x="25" y="0"/>
                      <a:pt x="51" y="2"/>
                      <a:pt x="76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8" name="Freeform 79">
                <a:extLst>
                  <a:ext uri="{FF2B5EF4-FFF2-40B4-BE49-F238E27FC236}">
                    <a16:creationId xmlns:a16="http://schemas.microsoft.com/office/drawing/2014/main" id="{DAAFB6E7-94ED-4DD5-9B3E-7FCC04F64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640" y="3916886"/>
                <a:ext cx="49743" cy="43266"/>
              </a:xfrm>
              <a:custGeom>
                <a:avLst/>
                <a:gdLst>
                  <a:gd name="T0" fmla="*/ 1 w 13"/>
                  <a:gd name="T1" fmla="*/ 11 h 11"/>
                  <a:gd name="T2" fmla="*/ 1 w 13"/>
                  <a:gd name="T3" fmla="*/ 4 h 11"/>
                  <a:gd name="T4" fmla="*/ 9 w 13"/>
                  <a:gd name="T5" fmla="*/ 2 h 11"/>
                  <a:gd name="T6" fmla="*/ 11 w 13"/>
                  <a:gd name="T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11">
                    <a:moveTo>
                      <a:pt x="1" y="11"/>
                    </a:moveTo>
                    <a:cubicBezTo>
                      <a:pt x="0" y="9"/>
                      <a:pt x="0" y="6"/>
                      <a:pt x="1" y="4"/>
                    </a:cubicBezTo>
                    <a:cubicBezTo>
                      <a:pt x="2" y="2"/>
                      <a:pt x="6" y="0"/>
                      <a:pt x="9" y="2"/>
                    </a:cubicBezTo>
                    <a:cubicBezTo>
                      <a:pt x="12" y="3"/>
                      <a:pt x="13" y="7"/>
                      <a:pt x="11" y="1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89" name="Freeform 80">
                <a:extLst>
                  <a:ext uri="{FF2B5EF4-FFF2-40B4-BE49-F238E27FC236}">
                    <a16:creationId xmlns:a16="http://schemas.microsoft.com/office/drawing/2014/main" id="{7243F2CB-2427-4635-831E-3FF14B85DA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6379" y="4054795"/>
                <a:ext cx="117812" cy="136557"/>
              </a:xfrm>
              <a:custGeom>
                <a:avLst/>
                <a:gdLst>
                  <a:gd name="T0" fmla="*/ 28 w 31"/>
                  <a:gd name="T1" fmla="*/ 12 h 35"/>
                  <a:gd name="T2" fmla="*/ 26 w 31"/>
                  <a:gd name="T3" fmla="*/ 29 h 35"/>
                  <a:gd name="T4" fmla="*/ 9 w 31"/>
                  <a:gd name="T5" fmla="*/ 33 h 35"/>
                  <a:gd name="T6" fmla="*/ 1 w 31"/>
                  <a:gd name="T7" fmla="*/ 18 h 35"/>
                  <a:gd name="T8" fmla="*/ 28 w 31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5">
                    <a:moveTo>
                      <a:pt x="28" y="12"/>
                    </a:moveTo>
                    <a:cubicBezTo>
                      <a:pt x="31" y="17"/>
                      <a:pt x="30" y="24"/>
                      <a:pt x="26" y="29"/>
                    </a:cubicBezTo>
                    <a:cubicBezTo>
                      <a:pt x="22" y="33"/>
                      <a:pt x="15" y="35"/>
                      <a:pt x="9" y="33"/>
                    </a:cubicBezTo>
                    <a:cubicBezTo>
                      <a:pt x="4" y="30"/>
                      <a:pt x="0" y="24"/>
                      <a:pt x="1" y="18"/>
                    </a:cubicBezTo>
                    <a:cubicBezTo>
                      <a:pt x="2" y="4"/>
                      <a:pt x="21" y="0"/>
                      <a:pt x="28" y="12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0" name="Freeform 81">
                <a:extLst>
                  <a:ext uri="{FF2B5EF4-FFF2-40B4-BE49-F238E27FC236}">
                    <a16:creationId xmlns:a16="http://schemas.microsoft.com/office/drawing/2014/main" id="{EDE4D178-3016-4715-9F40-BB043E330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6894" y="3972319"/>
                <a:ext cx="3927" cy="290692"/>
              </a:xfrm>
              <a:custGeom>
                <a:avLst/>
                <a:gdLst>
                  <a:gd name="T0" fmla="*/ 1 w 1"/>
                  <a:gd name="T1" fmla="*/ 0 h 74"/>
                  <a:gd name="T2" fmla="*/ 0 w 1"/>
                  <a:gd name="T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4">
                    <a:moveTo>
                      <a:pt x="1" y="0"/>
                    </a:moveTo>
                    <a:cubicBezTo>
                      <a:pt x="1" y="26"/>
                      <a:pt x="0" y="49"/>
                      <a:pt x="0" y="74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1" name="Freeform 82">
                <a:extLst>
                  <a:ext uri="{FF2B5EF4-FFF2-40B4-BE49-F238E27FC236}">
                    <a16:creationId xmlns:a16="http://schemas.microsoft.com/office/drawing/2014/main" id="{806EB598-E499-4FB7-B46B-B12D5069F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822" y="3968264"/>
                <a:ext cx="3927" cy="298804"/>
              </a:xfrm>
              <a:custGeom>
                <a:avLst/>
                <a:gdLst>
                  <a:gd name="T0" fmla="*/ 1 w 1"/>
                  <a:gd name="T1" fmla="*/ 0 h 76"/>
                  <a:gd name="T2" fmla="*/ 0 w 1"/>
                  <a:gd name="T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76">
                    <a:moveTo>
                      <a:pt x="1" y="0"/>
                    </a:moveTo>
                    <a:cubicBezTo>
                      <a:pt x="0" y="26"/>
                      <a:pt x="0" y="50"/>
                      <a:pt x="0" y="7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2" name="Oval 83">
                <a:extLst>
                  <a:ext uri="{FF2B5EF4-FFF2-40B4-BE49-F238E27FC236}">
                    <a16:creationId xmlns:a16="http://schemas.microsoft.com/office/drawing/2014/main" id="{8DEC016B-6DE4-4F5C-905A-71439B0B8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1612" y="2260615"/>
                <a:ext cx="60215" cy="63546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4" name="Freeform 85">
                <a:extLst>
                  <a:ext uri="{FF2B5EF4-FFF2-40B4-BE49-F238E27FC236}">
                    <a16:creationId xmlns:a16="http://schemas.microsoft.com/office/drawing/2014/main" id="{9584E7F7-BBB0-4E63-B30D-8111803E9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3458" y="2421511"/>
                <a:ext cx="49743" cy="71659"/>
              </a:xfrm>
              <a:custGeom>
                <a:avLst/>
                <a:gdLst>
                  <a:gd name="T0" fmla="*/ 0 w 13"/>
                  <a:gd name="T1" fmla="*/ 0 h 18"/>
                  <a:gd name="T2" fmla="*/ 13 w 13"/>
                  <a:gd name="T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18">
                    <a:moveTo>
                      <a:pt x="0" y="0"/>
                    </a:moveTo>
                    <a:cubicBezTo>
                      <a:pt x="3" y="5"/>
                      <a:pt x="10" y="13"/>
                      <a:pt x="13" y="18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5" name="Freeform 86">
                <a:extLst>
                  <a:ext uri="{FF2B5EF4-FFF2-40B4-BE49-F238E27FC236}">
                    <a16:creationId xmlns:a16="http://schemas.microsoft.com/office/drawing/2014/main" id="{F597BCCD-3879-44EA-89E6-9785C43999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0794" y="2245743"/>
                <a:ext cx="407105" cy="443475"/>
              </a:xfrm>
              <a:custGeom>
                <a:avLst/>
                <a:gdLst>
                  <a:gd name="T0" fmla="*/ 69 w 107"/>
                  <a:gd name="T1" fmla="*/ 5 h 113"/>
                  <a:gd name="T2" fmla="*/ 61 w 107"/>
                  <a:gd name="T3" fmla="*/ 0 h 113"/>
                  <a:gd name="T4" fmla="*/ 0 w 107"/>
                  <a:gd name="T5" fmla="*/ 52 h 113"/>
                  <a:gd name="T6" fmla="*/ 70 w 107"/>
                  <a:gd name="T7" fmla="*/ 113 h 113"/>
                  <a:gd name="T8" fmla="*/ 107 w 107"/>
                  <a:gd name="T9" fmla="*/ 8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13">
                    <a:moveTo>
                      <a:pt x="69" y="5"/>
                    </a:moveTo>
                    <a:cubicBezTo>
                      <a:pt x="66" y="3"/>
                      <a:pt x="64" y="2"/>
                      <a:pt x="61" y="0"/>
                    </a:cubicBezTo>
                    <a:cubicBezTo>
                      <a:pt x="48" y="10"/>
                      <a:pt x="13" y="41"/>
                      <a:pt x="0" y="52"/>
                    </a:cubicBezTo>
                    <a:cubicBezTo>
                      <a:pt x="20" y="75"/>
                      <a:pt x="45" y="94"/>
                      <a:pt x="70" y="113"/>
                    </a:cubicBezTo>
                    <a:cubicBezTo>
                      <a:pt x="84" y="104"/>
                      <a:pt x="96" y="93"/>
                      <a:pt x="107" y="8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7" name="Oval 88">
                <a:extLst>
                  <a:ext uri="{FF2B5EF4-FFF2-40B4-BE49-F238E27FC236}">
                    <a16:creationId xmlns:a16="http://schemas.microsoft.com/office/drawing/2014/main" id="{D000060A-A86E-483D-A7FC-25AF0D081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015" y="4180536"/>
                <a:ext cx="289293" cy="297453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8" name="Freeform 89">
                <a:extLst>
                  <a:ext uri="{FF2B5EF4-FFF2-40B4-BE49-F238E27FC236}">
                    <a16:creationId xmlns:a16="http://schemas.microsoft.com/office/drawing/2014/main" id="{3E266318-E808-4458-B005-105F17F8A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1719" y="4250843"/>
                <a:ext cx="113884" cy="164951"/>
              </a:xfrm>
              <a:custGeom>
                <a:avLst/>
                <a:gdLst>
                  <a:gd name="T0" fmla="*/ 28 w 30"/>
                  <a:gd name="T1" fmla="*/ 1 h 42"/>
                  <a:gd name="T2" fmla="*/ 2 w 30"/>
                  <a:gd name="T3" fmla="*/ 0 h 42"/>
                  <a:gd name="T4" fmla="*/ 1 w 30"/>
                  <a:gd name="T5" fmla="*/ 16 h 42"/>
                  <a:gd name="T6" fmla="*/ 19 w 30"/>
                  <a:gd name="T7" fmla="*/ 17 h 42"/>
                  <a:gd name="T8" fmla="*/ 29 w 30"/>
                  <a:gd name="T9" fmla="*/ 30 h 42"/>
                  <a:gd name="T10" fmla="*/ 22 w 30"/>
                  <a:gd name="T11" fmla="*/ 40 h 42"/>
                  <a:gd name="T12" fmla="*/ 10 w 30"/>
                  <a:gd name="T13" fmla="*/ 41 h 42"/>
                  <a:gd name="T14" fmla="*/ 0 w 30"/>
                  <a:gd name="T15" fmla="*/ 33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2">
                    <a:moveTo>
                      <a:pt x="28" y="1"/>
                    </a:moveTo>
                    <a:cubicBezTo>
                      <a:pt x="19" y="1"/>
                      <a:pt x="11" y="0"/>
                      <a:pt x="2" y="0"/>
                    </a:cubicBezTo>
                    <a:cubicBezTo>
                      <a:pt x="2" y="5"/>
                      <a:pt x="1" y="11"/>
                      <a:pt x="1" y="16"/>
                    </a:cubicBezTo>
                    <a:cubicBezTo>
                      <a:pt x="7" y="15"/>
                      <a:pt x="13" y="14"/>
                      <a:pt x="19" y="17"/>
                    </a:cubicBezTo>
                    <a:cubicBezTo>
                      <a:pt x="25" y="19"/>
                      <a:pt x="30" y="24"/>
                      <a:pt x="29" y="30"/>
                    </a:cubicBezTo>
                    <a:cubicBezTo>
                      <a:pt x="29" y="35"/>
                      <a:pt x="26" y="38"/>
                      <a:pt x="22" y="40"/>
                    </a:cubicBezTo>
                    <a:cubicBezTo>
                      <a:pt x="18" y="42"/>
                      <a:pt x="14" y="42"/>
                      <a:pt x="10" y="41"/>
                    </a:cubicBezTo>
                    <a:cubicBezTo>
                      <a:pt x="5" y="40"/>
                      <a:pt x="1" y="37"/>
                      <a:pt x="0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99" name="Freeform 90">
                <a:extLst>
                  <a:ext uri="{FF2B5EF4-FFF2-40B4-BE49-F238E27FC236}">
                    <a16:creationId xmlns:a16="http://schemas.microsoft.com/office/drawing/2014/main" id="{51DFDBE4-5358-4E3C-AD0F-60FB9172F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1803" y="2767637"/>
                <a:ext cx="441140" cy="482684"/>
              </a:xfrm>
              <a:custGeom>
                <a:avLst/>
                <a:gdLst>
                  <a:gd name="T0" fmla="*/ 53 w 116"/>
                  <a:gd name="T1" fmla="*/ 123 h 123"/>
                  <a:gd name="T2" fmla="*/ 49 w 116"/>
                  <a:gd name="T3" fmla="*/ 122 h 123"/>
                  <a:gd name="T4" fmla="*/ 42 w 116"/>
                  <a:gd name="T5" fmla="*/ 111 h 123"/>
                  <a:gd name="T6" fmla="*/ 42 w 116"/>
                  <a:gd name="T7" fmla="*/ 97 h 123"/>
                  <a:gd name="T8" fmla="*/ 38 w 116"/>
                  <a:gd name="T9" fmla="*/ 94 h 123"/>
                  <a:gd name="T10" fmla="*/ 31 w 116"/>
                  <a:gd name="T11" fmla="*/ 92 h 123"/>
                  <a:gd name="T12" fmla="*/ 18 w 116"/>
                  <a:gd name="T13" fmla="*/ 87 h 123"/>
                  <a:gd name="T14" fmla="*/ 2 w 116"/>
                  <a:gd name="T15" fmla="*/ 65 h 123"/>
                  <a:gd name="T16" fmla="*/ 0 w 116"/>
                  <a:gd name="T17" fmla="*/ 53 h 123"/>
                  <a:gd name="T18" fmla="*/ 0 w 116"/>
                  <a:gd name="T19" fmla="*/ 40 h 123"/>
                  <a:gd name="T20" fmla="*/ 40 w 116"/>
                  <a:gd name="T21" fmla="*/ 0 h 123"/>
                  <a:gd name="T22" fmla="*/ 76 w 116"/>
                  <a:gd name="T23" fmla="*/ 0 h 123"/>
                  <a:gd name="T24" fmla="*/ 116 w 116"/>
                  <a:gd name="T25" fmla="*/ 40 h 123"/>
                  <a:gd name="T26" fmla="*/ 116 w 116"/>
                  <a:gd name="T27" fmla="*/ 53 h 123"/>
                  <a:gd name="T28" fmla="*/ 60 w 116"/>
                  <a:gd name="T29" fmla="*/ 120 h 123"/>
                  <a:gd name="T30" fmla="*/ 53 w 116"/>
                  <a:gd name="T31" fmla="*/ 123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6" h="123">
                    <a:moveTo>
                      <a:pt x="53" y="123"/>
                    </a:moveTo>
                    <a:cubicBezTo>
                      <a:pt x="52" y="123"/>
                      <a:pt x="50" y="122"/>
                      <a:pt x="49" y="122"/>
                    </a:cubicBezTo>
                    <a:cubicBezTo>
                      <a:pt x="44" y="120"/>
                      <a:pt x="42" y="116"/>
                      <a:pt x="42" y="111"/>
                    </a:cubicBezTo>
                    <a:cubicBezTo>
                      <a:pt x="42" y="111"/>
                      <a:pt x="42" y="103"/>
                      <a:pt x="42" y="97"/>
                    </a:cubicBezTo>
                    <a:cubicBezTo>
                      <a:pt x="42" y="95"/>
                      <a:pt x="40" y="94"/>
                      <a:pt x="38" y="94"/>
                    </a:cubicBezTo>
                    <a:cubicBezTo>
                      <a:pt x="35" y="93"/>
                      <a:pt x="32" y="93"/>
                      <a:pt x="31" y="92"/>
                    </a:cubicBezTo>
                    <a:cubicBezTo>
                      <a:pt x="27" y="91"/>
                      <a:pt x="22" y="90"/>
                      <a:pt x="18" y="87"/>
                    </a:cubicBezTo>
                    <a:cubicBezTo>
                      <a:pt x="10" y="82"/>
                      <a:pt x="4" y="74"/>
                      <a:pt x="2" y="65"/>
                    </a:cubicBezTo>
                    <a:cubicBezTo>
                      <a:pt x="0" y="61"/>
                      <a:pt x="0" y="57"/>
                      <a:pt x="0" y="53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98" y="0"/>
                      <a:pt x="116" y="18"/>
                      <a:pt x="116" y="40"/>
                    </a:cubicBezTo>
                    <a:cubicBezTo>
                      <a:pt x="116" y="53"/>
                      <a:pt x="116" y="53"/>
                      <a:pt x="116" y="53"/>
                    </a:cubicBezTo>
                    <a:cubicBezTo>
                      <a:pt x="114" y="90"/>
                      <a:pt x="67" y="116"/>
                      <a:pt x="60" y="120"/>
                    </a:cubicBezTo>
                    <a:cubicBezTo>
                      <a:pt x="58" y="122"/>
                      <a:pt x="56" y="123"/>
                      <a:pt x="53" y="123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01" name="Freeform 92">
                <a:extLst>
                  <a:ext uri="{FF2B5EF4-FFF2-40B4-BE49-F238E27FC236}">
                    <a16:creationId xmlns:a16="http://schemas.microsoft.com/office/drawing/2014/main" id="{56DF621B-278D-49AC-8D01-E6305D3E64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5796" y="2916363"/>
                <a:ext cx="147919" cy="8112"/>
              </a:xfrm>
              <a:custGeom>
                <a:avLst/>
                <a:gdLst>
                  <a:gd name="T0" fmla="*/ 0 w 39"/>
                  <a:gd name="T1" fmla="*/ 2 h 2"/>
                  <a:gd name="T2" fmla="*/ 39 w 39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9" h="2">
                    <a:moveTo>
                      <a:pt x="0" y="2"/>
                    </a:moveTo>
                    <a:cubicBezTo>
                      <a:pt x="13" y="1"/>
                      <a:pt x="26" y="0"/>
                      <a:pt x="3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02" name="Freeform 93">
                <a:extLst>
                  <a:ext uri="{FF2B5EF4-FFF2-40B4-BE49-F238E27FC236}">
                    <a16:creationId xmlns:a16="http://schemas.microsoft.com/office/drawing/2014/main" id="{7346C6CC-BE8A-4E03-89E3-AC08C720C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9723" y="2986670"/>
                <a:ext cx="140065" cy="8112"/>
              </a:xfrm>
              <a:custGeom>
                <a:avLst/>
                <a:gdLst>
                  <a:gd name="T0" fmla="*/ 0 w 37"/>
                  <a:gd name="T1" fmla="*/ 2 h 2"/>
                  <a:gd name="T2" fmla="*/ 37 w 37"/>
                  <a:gd name="T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7" h="2">
                    <a:moveTo>
                      <a:pt x="0" y="2"/>
                    </a:moveTo>
                    <a:cubicBezTo>
                      <a:pt x="12" y="1"/>
                      <a:pt x="25" y="0"/>
                      <a:pt x="3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5" name="Oval 106">
                <a:extLst>
                  <a:ext uri="{FF2B5EF4-FFF2-40B4-BE49-F238E27FC236}">
                    <a16:creationId xmlns:a16="http://schemas.microsoft.com/office/drawing/2014/main" id="{FD270010-6E93-4DF3-8CF3-34746615B8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17508" y="4552352"/>
                <a:ext cx="289293" cy="298804"/>
              </a:xfrm>
              <a:prstGeom prst="ellipse">
                <a:avLst/>
              </a:pr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6" name="Freeform 107">
                <a:extLst>
                  <a:ext uri="{FF2B5EF4-FFF2-40B4-BE49-F238E27FC236}">
                    <a16:creationId xmlns:a16="http://schemas.microsoft.com/office/drawing/2014/main" id="{46AED996-6DE9-46DA-BAF4-F5481E6BD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3067" y="4611843"/>
                <a:ext cx="98176" cy="86532"/>
              </a:xfrm>
              <a:custGeom>
                <a:avLst/>
                <a:gdLst>
                  <a:gd name="T0" fmla="*/ 0 w 26"/>
                  <a:gd name="T1" fmla="*/ 4 h 22"/>
                  <a:gd name="T2" fmla="*/ 16 w 26"/>
                  <a:gd name="T3" fmla="*/ 1 h 22"/>
                  <a:gd name="T4" fmla="*/ 25 w 26"/>
                  <a:gd name="T5" fmla="*/ 7 h 22"/>
                  <a:gd name="T6" fmla="*/ 24 w 26"/>
                  <a:gd name="T7" fmla="*/ 16 h 22"/>
                  <a:gd name="T8" fmla="*/ 16 w 26"/>
                  <a:gd name="T9" fmla="*/ 21 h 22"/>
                  <a:gd name="T10" fmla="*/ 6 w 26"/>
                  <a:gd name="T11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2">
                    <a:moveTo>
                      <a:pt x="0" y="4"/>
                    </a:moveTo>
                    <a:cubicBezTo>
                      <a:pt x="5" y="2"/>
                      <a:pt x="10" y="0"/>
                      <a:pt x="16" y="1"/>
                    </a:cubicBezTo>
                    <a:cubicBezTo>
                      <a:pt x="19" y="2"/>
                      <a:pt x="23" y="3"/>
                      <a:pt x="25" y="7"/>
                    </a:cubicBezTo>
                    <a:cubicBezTo>
                      <a:pt x="26" y="9"/>
                      <a:pt x="26" y="13"/>
                      <a:pt x="24" y="16"/>
                    </a:cubicBezTo>
                    <a:cubicBezTo>
                      <a:pt x="22" y="18"/>
                      <a:pt x="19" y="20"/>
                      <a:pt x="16" y="21"/>
                    </a:cubicBezTo>
                    <a:cubicBezTo>
                      <a:pt x="13" y="22"/>
                      <a:pt x="9" y="22"/>
                      <a:pt x="6" y="2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17" name="Freeform 108">
                <a:extLst>
                  <a:ext uri="{FF2B5EF4-FFF2-40B4-BE49-F238E27FC236}">
                    <a16:creationId xmlns:a16="http://schemas.microsoft.com/office/drawing/2014/main" id="{C66E312A-0073-43A0-A8C6-BF060F799A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0921" y="4694318"/>
                <a:ext cx="128284" cy="98700"/>
              </a:xfrm>
              <a:custGeom>
                <a:avLst/>
                <a:gdLst>
                  <a:gd name="T0" fmla="*/ 6 w 34"/>
                  <a:gd name="T1" fmla="*/ 1 h 25"/>
                  <a:gd name="T2" fmla="*/ 16 w 34"/>
                  <a:gd name="T3" fmla="*/ 1 h 25"/>
                  <a:gd name="T4" fmla="*/ 25 w 34"/>
                  <a:gd name="T5" fmla="*/ 4 h 25"/>
                  <a:gd name="T6" fmla="*/ 17 w 34"/>
                  <a:gd name="T7" fmla="*/ 24 h 25"/>
                  <a:gd name="T8" fmla="*/ 0 w 34"/>
                  <a:gd name="T9" fmla="*/ 16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5">
                    <a:moveTo>
                      <a:pt x="6" y="1"/>
                    </a:moveTo>
                    <a:cubicBezTo>
                      <a:pt x="9" y="0"/>
                      <a:pt x="12" y="0"/>
                      <a:pt x="16" y="1"/>
                    </a:cubicBezTo>
                    <a:cubicBezTo>
                      <a:pt x="19" y="1"/>
                      <a:pt x="23" y="2"/>
                      <a:pt x="25" y="4"/>
                    </a:cubicBezTo>
                    <a:cubicBezTo>
                      <a:pt x="34" y="11"/>
                      <a:pt x="25" y="22"/>
                      <a:pt x="17" y="24"/>
                    </a:cubicBezTo>
                    <a:cubicBezTo>
                      <a:pt x="10" y="25"/>
                      <a:pt x="3" y="22"/>
                      <a:pt x="0" y="16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4" name="Oval 125">
                <a:extLst>
                  <a:ext uri="{FF2B5EF4-FFF2-40B4-BE49-F238E27FC236}">
                    <a16:creationId xmlns:a16="http://schemas.microsoft.com/office/drawing/2014/main" id="{30B89F11-1F6F-433B-9423-A622C84222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1819" y="2194365"/>
                <a:ext cx="287985" cy="298804"/>
              </a:xfrm>
              <a:prstGeom prst="ellipse">
                <a:avLst/>
              </a:pr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5" name="Freeform 126">
                <a:extLst>
                  <a:ext uri="{FF2B5EF4-FFF2-40B4-BE49-F238E27FC236}">
                    <a16:creationId xmlns:a16="http://schemas.microsoft.com/office/drawing/2014/main" id="{F58938E6-9FE3-4317-9740-10A5328EC2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6069" y="2295769"/>
                <a:ext cx="95558" cy="129797"/>
              </a:xfrm>
              <a:custGeom>
                <a:avLst/>
                <a:gdLst>
                  <a:gd name="T0" fmla="*/ 0 w 25"/>
                  <a:gd name="T1" fmla="*/ 1 h 33"/>
                  <a:gd name="T2" fmla="*/ 25 w 25"/>
                  <a:gd name="T3" fmla="*/ 0 h 33"/>
                  <a:gd name="T4" fmla="*/ 11 w 25"/>
                  <a:gd name="T5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" h="33">
                    <a:moveTo>
                      <a:pt x="0" y="1"/>
                    </a:moveTo>
                    <a:cubicBezTo>
                      <a:pt x="8" y="1"/>
                      <a:pt x="16" y="0"/>
                      <a:pt x="25" y="0"/>
                    </a:cubicBezTo>
                    <a:cubicBezTo>
                      <a:pt x="15" y="7"/>
                      <a:pt x="9" y="20"/>
                      <a:pt x="11" y="3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36" name="Freeform 127">
                <a:extLst>
                  <a:ext uri="{FF2B5EF4-FFF2-40B4-BE49-F238E27FC236}">
                    <a16:creationId xmlns:a16="http://schemas.microsoft.com/office/drawing/2014/main" id="{8DE04D31-615C-4A29-A4DB-2C4C84EA3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3923" y="2367428"/>
                <a:ext cx="71996" cy="4056"/>
              </a:xfrm>
              <a:custGeom>
                <a:avLst/>
                <a:gdLst>
                  <a:gd name="T0" fmla="*/ 0 w 19"/>
                  <a:gd name="T1" fmla="*/ 1 h 1"/>
                  <a:gd name="T2" fmla="*/ 19 w 19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">
                    <a:moveTo>
                      <a:pt x="0" y="1"/>
                    </a:moveTo>
                    <a:cubicBezTo>
                      <a:pt x="7" y="1"/>
                      <a:pt x="13" y="0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0" name="Freeform 131">
                <a:extLst>
                  <a:ext uri="{FF2B5EF4-FFF2-40B4-BE49-F238E27FC236}">
                    <a16:creationId xmlns:a16="http://schemas.microsoft.com/office/drawing/2014/main" id="{A3B4955C-27D9-42B2-9DC7-E6A1CE74C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4998" y="1759003"/>
                <a:ext cx="483028" cy="494853"/>
              </a:xfrm>
              <a:custGeom>
                <a:avLst/>
                <a:gdLst>
                  <a:gd name="T0" fmla="*/ 126 w 127"/>
                  <a:gd name="T1" fmla="*/ 63 h 126"/>
                  <a:gd name="T2" fmla="*/ 63 w 127"/>
                  <a:gd name="T3" fmla="*/ 1 h 126"/>
                  <a:gd name="T4" fmla="*/ 1 w 127"/>
                  <a:gd name="T5" fmla="*/ 64 h 126"/>
                  <a:gd name="T6" fmla="*/ 65 w 127"/>
                  <a:gd name="T7" fmla="*/ 126 h 126"/>
                  <a:gd name="T8" fmla="*/ 65 w 127"/>
                  <a:gd name="T9" fmla="*/ 126 h 126"/>
                  <a:gd name="T10" fmla="*/ 65 w 127"/>
                  <a:gd name="T11" fmla="*/ 126 h 126"/>
                  <a:gd name="T12" fmla="*/ 65 w 127"/>
                  <a:gd name="T13" fmla="*/ 126 h 126"/>
                  <a:gd name="T14" fmla="*/ 126 w 127"/>
                  <a:gd name="T15" fmla="*/ 63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7" h="126">
                    <a:moveTo>
                      <a:pt x="126" y="63"/>
                    </a:moveTo>
                    <a:cubicBezTo>
                      <a:pt x="126" y="28"/>
                      <a:pt x="98" y="1"/>
                      <a:pt x="63" y="1"/>
                    </a:cubicBezTo>
                    <a:cubicBezTo>
                      <a:pt x="63" y="1"/>
                      <a:pt x="3" y="0"/>
                      <a:pt x="1" y="64"/>
                    </a:cubicBezTo>
                    <a:cubicBezTo>
                      <a:pt x="0" y="99"/>
                      <a:pt x="30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65" y="126"/>
                      <a:pt x="65" y="126"/>
                      <a:pt x="65" y="126"/>
                    </a:cubicBezTo>
                    <a:cubicBezTo>
                      <a:pt x="99" y="126"/>
                      <a:pt x="127" y="97"/>
                      <a:pt x="126" y="63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dirty="0"/>
              </a:p>
            </p:txBody>
          </p:sp>
          <p:sp>
            <p:nvSpPr>
              <p:cNvPr id="141" name="Freeform 132">
                <a:extLst>
                  <a:ext uri="{FF2B5EF4-FFF2-40B4-BE49-F238E27FC236}">
                    <a16:creationId xmlns:a16="http://schemas.microsoft.com/office/drawing/2014/main" id="{6FA63EBC-D01F-4E25-8ED9-2011E8864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771" y="1771171"/>
                <a:ext cx="178027" cy="482684"/>
              </a:xfrm>
              <a:custGeom>
                <a:avLst/>
                <a:gdLst>
                  <a:gd name="T0" fmla="*/ 47 w 47"/>
                  <a:gd name="T1" fmla="*/ 60 h 123"/>
                  <a:gd name="T2" fmla="*/ 24 w 47"/>
                  <a:gd name="T3" fmla="*/ 123 h 123"/>
                  <a:gd name="T4" fmla="*/ 0 w 47"/>
                  <a:gd name="T5" fmla="*/ 59 h 123"/>
                  <a:gd name="T6" fmla="*/ 24 w 47"/>
                  <a:gd name="T7" fmla="*/ 0 h 123"/>
                  <a:gd name="T8" fmla="*/ 47 w 47"/>
                  <a:gd name="T9" fmla="*/ 6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23">
                    <a:moveTo>
                      <a:pt x="47" y="60"/>
                    </a:moveTo>
                    <a:cubicBezTo>
                      <a:pt x="47" y="95"/>
                      <a:pt x="40" y="123"/>
                      <a:pt x="24" y="123"/>
                    </a:cubicBezTo>
                    <a:cubicBezTo>
                      <a:pt x="8" y="123"/>
                      <a:pt x="0" y="94"/>
                      <a:pt x="0" y="59"/>
                    </a:cubicBezTo>
                    <a:cubicBezTo>
                      <a:pt x="0" y="25"/>
                      <a:pt x="8" y="0"/>
                      <a:pt x="24" y="0"/>
                    </a:cubicBezTo>
                    <a:cubicBezTo>
                      <a:pt x="41" y="0"/>
                      <a:pt x="47" y="25"/>
                      <a:pt x="47" y="60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46" name="Freeform 137">
                <a:extLst>
                  <a:ext uri="{FF2B5EF4-FFF2-40B4-BE49-F238E27FC236}">
                    <a16:creationId xmlns:a16="http://schemas.microsoft.com/office/drawing/2014/main" id="{5103A9AE-4EA7-4D35-95AA-6EF95A85F2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5470" y="2590517"/>
                <a:ext cx="0" cy="90587"/>
              </a:xfrm>
              <a:custGeom>
                <a:avLst/>
                <a:gdLst>
                  <a:gd name="T0" fmla="*/ 0 h 23"/>
                  <a:gd name="T1" fmla="*/ 22 h 23"/>
                  <a:gd name="T2" fmla="*/ 23 h 2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3">
                    <a:moveTo>
                      <a:pt x="0" y="0"/>
                    </a:moveTo>
                    <a:cubicBezTo>
                      <a:pt x="0" y="7"/>
                      <a:pt x="0" y="14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2" name="Freeform 176">
                <a:extLst>
                  <a:ext uri="{FF2B5EF4-FFF2-40B4-BE49-F238E27FC236}">
                    <a16:creationId xmlns:a16="http://schemas.microsoft.com/office/drawing/2014/main" id="{E32B55E1-F247-441B-8C31-69AB057A09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3623489"/>
                <a:ext cx="3927" cy="144670"/>
              </a:xfrm>
              <a:custGeom>
                <a:avLst/>
                <a:gdLst>
                  <a:gd name="T0" fmla="*/ 0 w 1"/>
                  <a:gd name="T1" fmla="*/ 0 h 37"/>
                  <a:gd name="T2" fmla="*/ 1 w 1"/>
                  <a:gd name="T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0"/>
                    </a:moveTo>
                    <a:cubicBezTo>
                      <a:pt x="0" y="33"/>
                      <a:pt x="1" y="37"/>
                      <a:pt x="1" y="37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3" name="Freeform 177">
                <a:extLst>
                  <a:ext uri="{FF2B5EF4-FFF2-40B4-BE49-F238E27FC236}">
                    <a16:creationId xmlns:a16="http://schemas.microsoft.com/office/drawing/2014/main" id="{E6CE45D3-997A-4462-9BB8-A344EFBEA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528845"/>
                <a:ext cx="52361" cy="82475"/>
              </a:xfrm>
              <a:custGeom>
                <a:avLst/>
                <a:gdLst>
                  <a:gd name="T0" fmla="*/ 14 w 14"/>
                  <a:gd name="T1" fmla="*/ 0 h 21"/>
                  <a:gd name="T2" fmla="*/ 0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cubicBezTo>
                      <a:pt x="9" y="7"/>
                      <a:pt x="5" y="14"/>
                      <a:pt x="0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4" name="Freeform 178">
                <a:extLst>
                  <a:ext uri="{FF2B5EF4-FFF2-40B4-BE49-F238E27FC236}">
                    <a16:creationId xmlns:a16="http://schemas.microsoft.com/office/drawing/2014/main" id="{B55DBAFD-3908-441F-B41E-BF178202E3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256" y="3524789"/>
                <a:ext cx="53669" cy="82475"/>
              </a:xfrm>
              <a:custGeom>
                <a:avLst/>
                <a:gdLst>
                  <a:gd name="T0" fmla="*/ 0 w 14"/>
                  <a:gd name="T1" fmla="*/ 0 h 21"/>
                  <a:gd name="T2" fmla="*/ 14 w 14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0"/>
                    </a:moveTo>
                    <a:cubicBezTo>
                      <a:pt x="5" y="7"/>
                      <a:pt x="9" y="14"/>
                      <a:pt x="14" y="2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5" name="Freeform 179">
                <a:extLst>
                  <a:ext uri="{FF2B5EF4-FFF2-40B4-BE49-F238E27FC236}">
                    <a16:creationId xmlns:a16="http://schemas.microsoft.com/office/drawing/2014/main" id="{7E1FDA3D-D678-4572-BB5D-D83F676FD5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521" y="2869041"/>
                <a:ext cx="3927" cy="146022"/>
              </a:xfrm>
              <a:custGeom>
                <a:avLst/>
                <a:gdLst>
                  <a:gd name="T0" fmla="*/ 0 w 1"/>
                  <a:gd name="T1" fmla="*/ 37 h 37"/>
                  <a:gd name="T2" fmla="*/ 1 w 1"/>
                  <a:gd name="T3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37">
                    <a:moveTo>
                      <a:pt x="0" y="37"/>
                    </a:moveTo>
                    <a:cubicBezTo>
                      <a:pt x="0" y="25"/>
                      <a:pt x="0" y="12"/>
                      <a:pt x="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6" name="Freeform 180">
                <a:extLst>
                  <a:ext uri="{FF2B5EF4-FFF2-40B4-BE49-F238E27FC236}">
                    <a16:creationId xmlns:a16="http://schemas.microsoft.com/office/drawing/2014/main" id="{85BADB70-D239-4B71-ABB7-6480129EC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8610" y="2951517"/>
                <a:ext cx="52361" cy="82475"/>
              </a:xfrm>
              <a:custGeom>
                <a:avLst/>
                <a:gdLst>
                  <a:gd name="T0" fmla="*/ 14 w 14"/>
                  <a:gd name="T1" fmla="*/ 21 h 21"/>
                  <a:gd name="T2" fmla="*/ 0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14" y="21"/>
                    </a:moveTo>
                    <a:cubicBezTo>
                      <a:pt x="9" y="14"/>
                      <a:pt x="5" y="7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7" name="Freeform 181">
                <a:extLst>
                  <a:ext uri="{FF2B5EF4-FFF2-40B4-BE49-F238E27FC236}">
                    <a16:creationId xmlns:a16="http://schemas.microsoft.com/office/drawing/2014/main" id="{2FB6DAE2-1858-4905-AD5E-8ADC11380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5673" y="2951517"/>
                <a:ext cx="52361" cy="82475"/>
              </a:xfrm>
              <a:custGeom>
                <a:avLst/>
                <a:gdLst>
                  <a:gd name="T0" fmla="*/ 0 w 14"/>
                  <a:gd name="T1" fmla="*/ 21 h 21"/>
                  <a:gd name="T2" fmla="*/ 14 w 14"/>
                  <a:gd name="T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4" h="21">
                    <a:moveTo>
                      <a:pt x="0" y="21"/>
                    </a:moveTo>
                    <a:cubicBezTo>
                      <a:pt x="5" y="14"/>
                      <a:pt x="9" y="7"/>
                      <a:pt x="14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8" name="Freeform 182">
                <a:extLst>
                  <a:ext uri="{FF2B5EF4-FFF2-40B4-BE49-F238E27FC236}">
                    <a16:creationId xmlns:a16="http://schemas.microsoft.com/office/drawing/2014/main" id="{B93EDE3D-7D39-4756-A333-24D8C2CA3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21527" y="3312516"/>
                <a:ext cx="103412" cy="4056"/>
              </a:xfrm>
              <a:custGeom>
                <a:avLst/>
                <a:gdLst>
                  <a:gd name="T0" fmla="*/ 27 w 27"/>
                  <a:gd name="T1" fmla="*/ 0 h 1"/>
                  <a:gd name="T2" fmla="*/ 0 w 27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7" h="1">
                    <a:moveTo>
                      <a:pt x="27" y="0"/>
                    </a:moveTo>
                    <a:cubicBezTo>
                      <a:pt x="16" y="0"/>
                      <a:pt x="10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89" name="Freeform 183">
                <a:extLst>
                  <a:ext uri="{FF2B5EF4-FFF2-40B4-BE49-F238E27FC236}">
                    <a16:creationId xmlns:a16="http://schemas.microsoft.com/office/drawing/2014/main" id="{EE29FA38-762E-46CF-BD3A-9F2E8577E6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5995" y="3312516"/>
                <a:ext cx="121739" cy="4056"/>
              </a:xfrm>
              <a:custGeom>
                <a:avLst/>
                <a:gdLst>
                  <a:gd name="T0" fmla="*/ 32 w 32"/>
                  <a:gd name="T1" fmla="*/ 0 h 1"/>
                  <a:gd name="T2" fmla="*/ 0 w 32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2" h="1">
                    <a:moveTo>
                      <a:pt x="32" y="0"/>
                    </a:moveTo>
                    <a:cubicBezTo>
                      <a:pt x="21" y="0"/>
                      <a:pt x="11" y="0"/>
                      <a:pt x="0" y="1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1" name="Freeform 185">
                <a:extLst>
                  <a:ext uri="{FF2B5EF4-FFF2-40B4-BE49-F238E27FC236}">
                    <a16:creationId xmlns:a16="http://schemas.microsoft.com/office/drawing/2014/main" id="{428CDCDF-C141-40F1-84DF-94097E251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8717" y="3171902"/>
                <a:ext cx="60215" cy="47322"/>
              </a:xfrm>
              <a:custGeom>
                <a:avLst/>
                <a:gdLst>
                  <a:gd name="T0" fmla="*/ 0 w 16"/>
                  <a:gd name="T1" fmla="*/ 12 h 12"/>
                  <a:gd name="T2" fmla="*/ 16 w 16"/>
                  <a:gd name="T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6" h="12">
                    <a:moveTo>
                      <a:pt x="0" y="12"/>
                    </a:moveTo>
                    <a:cubicBezTo>
                      <a:pt x="4" y="8"/>
                      <a:pt x="10" y="4"/>
                      <a:pt x="16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2" name="Freeform 186">
                <a:extLst>
                  <a:ext uri="{FF2B5EF4-FFF2-40B4-BE49-F238E27FC236}">
                    <a16:creationId xmlns:a16="http://schemas.microsoft.com/office/drawing/2014/main" id="{0F689A5B-F2DE-47C5-89D3-CD901504D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6571" y="3242209"/>
                <a:ext cx="71996" cy="55434"/>
              </a:xfrm>
              <a:custGeom>
                <a:avLst/>
                <a:gdLst>
                  <a:gd name="T0" fmla="*/ 0 w 19"/>
                  <a:gd name="T1" fmla="*/ 14 h 14"/>
                  <a:gd name="T2" fmla="*/ 19 w 19"/>
                  <a:gd name="T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9" h="14">
                    <a:moveTo>
                      <a:pt x="0" y="14"/>
                    </a:moveTo>
                    <a:cubicBezTo>
                      <a:pt x="6" y="9"/>
                      <a:pt x="13" y="5"/>
                      <a:pt x="1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3" name="Freeform 187">
                <a:extLst>
                  <a:ext uri="{FF2B5EF4-FFF2-40B4-BE49-F238E27FC236}">
                    <a16:creationId xmlns:a16="http://schemas.microsoft.com/office/drawing/2014/main" id="{92CD5BAF-FB72-4379-A4E2-D0D76F2E4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8460" y="3312516"/>
                <a:ext cx="64142" cy="51378"/>
              </a:xfrm>
              <a:custGeom>
                <a:avLst/>
                <a:gdLst>
                  <a:gd name="T0" fmla="*/ 0 w 17"/>
                  <a:gd name="T1" fmla="*/ 13 h 13"/>
                  <a:gd name="T2" fmla="*/ 17 w 17"/>
                  <a:gd name="T3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7" h="13">
                    <a:moveTo>
                      <a:pt x="0" y="13"/>
                    </a:moveTo>
                    <a:cubicBezTo>
                      <a:pt x="4" y="10"/>
                      <a:pt x="13" y="3"/>
                      <a:pt x="17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4" name="Freeform 188">
                <a:extLst>
                  <a:ext uri="{FF2B5EF4-FFF2-40B4-BE49-F238E27FC236}">
                    <a16:creationId xmlns:a16="http://schemas.microsoft.com/office/drawing/2014/main" id="{FD9FFD67-0225-43EF-B3E5-EB0EAFCB35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9040" y="3372006"/>
                <a:ext cx="57597" cy="43266"/>
              </a:xfrm>
              <a:custGeom>
                <a:avLst/>
                <a:gdLst>
                  <a:gd name="T0" fmla="*/ 0 w 15"/>
                  <a:gd name="T1" fmla="*/ 11 h 11"/>
                  <a:gd name="T2" fmla="*/ 15 w 15"/>
                  <a:gd name="T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5" h="11">
                    <a:moveTo>
                      <a:pt x="0" y="11"/>
                    </a:moveTo>
                    <a:cubicBezTo>
                      <a:pt x="3" y="8"/>
                      <a:pt x="12" y="2"/>
                      <a:pt x="15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5" name="Freeform 189">
                <a:extLst>
                  <a:ext uri="{FF2B5EF4-FFF2-40B4-BE49-F238E27FC236}">
                    <a16:creationId xmlns:a16="http://schemas.microsoft.com/office/drawing/2014/main" id="{97B0699A-720E-482C-BCA1-57C1B197BA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6637" y="3430145"/>
                <a:ext cx="49743" cy="35153"/>
              </a:xfrm>
              <a:custGeom>
                <a:avLst/>
                <a:gdLst>
                  <a:gd name="T0" fmla="*/ 0 w 13"/>
                  <a:gd name="T1" fmla="*/ 9 h 9"/>
                  <a:gd name="T2" fmla="*/ 13 w 13"/>
                  <a:gd name="T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3" h="9">
                    <a:moveTo>
                      <a:pt x="0" y="9"/>
                    </a:moveTo>
                    <a:cubicBezTo>
                      <a:pt x="5" y="5"/>
                      <a:pt x="8" y="3"/>
                      <a:pt x="13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6" name="Freeform 190">
                <a:extLst>
                  <a:ext uri="{FF2B5EF4-FFF2-40B4-BE49-F238E27FC236}">
                    <a16:creationId xmlns:a16="http://schemas.microsoft.com/office/drawing/2014/main" id="{AD424B7E-0BFD-4388-B5FA-7A0D33A9A9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8633" y="3485579"/>
                <a:ext cx="37961" cy="27041"/>
              </a:xfrm>
              <a:custGeom>
                <a:avLst/>
                <a:gdLst>
                  <a:gd name="T0" fmla="*/ 0 w 10"/>
                  <a:gd name="T1" fmla="*/ 7 h 7"/>
                  <a:gd name="T2" fmla="*/ 10 w 10"/>
                  <a:gd name="T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0" h="7">
                    <a:moveTo>
                      <a:pt x="0" y="7"/>
                    </a:moveTo>
                    <a:cubicBezTo>
                      <a:pt x="4" y="4"/>
                      <a:pt x="6" y="3"/>
                      <a:pt x="1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7" name="Freeform 191">
                <a:extLst>
                  <a:ext uri="{FF2B5EF4-FFF2-40B4-BE49-F238E27FC236}">
                    <a16:creationId xmlns:a16="http://schemas.microsoft.com/office/drawing/2014/main" id="{4758EA0A-8472-4222-AEC8-AE47B651B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4299" y="3116468"/>
                <a:ext cx="113884" cy="133853"/>
              </a:xfrm>
              <a:custGeom>
                <a:avLst/>
                <a:gdLst>
                  <a:gd name="T0" fmla="*/ 9 w 30"/>
                  <a:gd name="T1" fmla="*/ 14 h 34"/>
                  <a:gd name="T2" fmla="*/ 17 w 30"/>
                  <a:gd name="T3" fmla="*/ 24 h 34"/>
                  <a:gd name="T4" fmla="*/ 20 w 30"/>
                  <a:gd name="T5" fmla="*/ 31 h 34"/>
                  <a:gd name="T6" fmla="*/ 25 w 30"/>
                  <a:gd name="T7" fmla="*/ 33 h 34"/>
                  <a:gd name="T8" fmla="*/ 30 w 30"/>
                  <a:gd name="T9" fmla="*/ 26 h 34"/>
                  <a:gd name="T10" fmla="*/ 24 w 30"/>
                  <a:gd name="T11" fmla="*/ 9 h 34"/>
                  <a:gd name="T12" fmla="*/ 8 w 30"/>
                  <a:gd name="T13" fmla="*/ 1 h 34"/>
                  <a:gd name="T14" fmla="*/ 9 w 30"/>
                  <a:gd name="T15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4">
                    <a:moveTo>
                      <a:pt x="9" y="14"/>
                    </a:moveTo>
                    <a:cubicBezTo>
                      <a:pt x="13" y="16"/>
                      <a:pt x="16" y="20"/>
                      <a:pt x="17" y="24"/>
                    </a:cubicBezTo>
                    <a:cubicBezTo>
                      <a:pt x="18" y="26"/>
                      <a:pt x="19" y="29"/>
                      <a:pt x="20" y="31"/>
                    </a:cubicBezTo>
                    <a:cubicBezTo>
                      <a:pt x="21" y="32"/>
                      <a:pt x="23" y="34"/>
                      <a:pt x="25" y="33"/>
                    </a:cubicBezTo>
                    <a:cubicBezTo>
                      <a:pt x="29" y="33"/>
                      <a:pt x="30" y="29"/>
                      <a:pt x="30" y="26"/>
                    </a:cubicBezTo>
                    <a:cubicBezTo>
                      <a:pt x="30" y="20"/>
                      <a:pt x="28" y="14"/>
                      <a:pt x="24" y="9"/>
                    </a:cubicBezTo>
                    <a:cubicBezTo>
                      <a:pt x="21" y="6"/>
                      <a:pt x="13" y="0"/>
                      <a:pt x="8" y="1"/>
                    </a:cubicBezTo>
                    <a:cubicBezTo>
                      <a:pt x="0" y="4"/>
                      <a:pt x="5" y="11"/>
                      <a:pt x="9" y="14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198" name="Freeform 192">
                <a:extLst>
                  <a:ext uri="{FF2B5EF4-FFF2-40B4-BE49-F238E27FC236}">
                    <a16:creationId xmlns:a16="http://schemas.microsoft.com/office/drawing/2014/main" id="{461EB068-6095-4924-B09B-02FA49CFEE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9750" y="3285475"/>
                <a:ext cx="44507" cy="51378"/>
              </a:xfrm>
              <a:custGeom>
                <a:avLst/>
                <a:gdLst>
                  <a:gd name="T0" fmla="*/ 4 w 12"/>
                  <a:gd name="T1" fmla="*/ 1 h 13"/>
                  <a:gd name="T2" fmla="*/ 12 w 12"/>
                  <a:gd name="T3" fmla="*/ 7 h 13"/>
                  <a:gd name="T4" fmla="*/ 4 w 12"/>
                  <a:gd name="T5" fmla="*/ 12 h 13"/>
                  <a:gd name="T6" fmla="*/ 3 w 12"/>
                  <a:gd name="T7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3">
                    <a:moveTo>
                      <a:pt x="4" y="1"/>
                    </a:moveTo>
                    <a:cubicBezTo>
                      <a:pt x="8" y="0"/>
                      <a:pt x="12" y="3"/>
                      <a:pt x="12" y="7"/>
                    </a:cubicBezTo>
                    <a:cubicBezTo>
                      <a:pt x="12" y="10"/>
                      <a:pt x="8" y="13"/>
                      <a:pt x="4" y="12"/>
                    </a:cubicBezTo>
                    <a:cubicBezTo>
                      <a:pt x="1" y="10"/>
                      <a:pt x="0" y="5"/>
                      <a:pt x="3" y="2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0" name="Freeform 194">
                <a:extLst>
                  <a:ext uri="{FF2B5EF4-FFF2-40B4-BE49-F238E27FC236}">
                    <a16:creationId xmlns:a16="http://schemas.microsoft.com/office/drawing/2014/main" id="{CE23E45F-F9EE-46B6-BDA7-533791C19B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1377" y="1327696"/>
                <a:ext cx="137447" cy="140614"/>
              </a:xfrm>
              <a:custGeom>
                <a:avLst/>
                <a:gdLst>
                  <a:gd name="T0" fmla="*/ 36 w 36"/>
                  <a:gd name="T1" fmla="*/ 36 h 36"/>
                  <a:gd name="T2" fmla="*/ 0 w 36"/>
                  <a:gd name="T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6" h="36">
                    <a:moveTo>
                      <a:pt x="36" y="36"/>
                    </a:moveTo>
                    <a:cubicBezTo>
                      <a:pt x="23" y="25"/>
                      <a:pt x="11" y="13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1" name="Freeform 195">
                <a:extLst>
                  <a:ext uri="{FF2B5EF4-FFF2-40B4-BE49-F238E27FC236}">
                    <a16:creationId xmlns:a16="http://schemas.microsoft.com/office/drawing/2014/main" id="{483E0343-C7FC-493C-971C-686809304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0714" y="1197899"/>
                <a:ext cx="117812" cy="175767"/>
              </a:xfrm>
              <a:custGeom>
                <a:avLst/>
                <a:gdLst>
                  <a:gd name="T0" fmla="*/ 31 w 31"/>
                  <a:gd name="T1" fmla="*/ 45 h 45"/>
                  <a:gd name="T2" fmla="*/ 0 w 31"/>
                  <a:gd name="T3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45">
                    <a:moveTo>
                      <a:pt x="31" y="45"/>
                    </a:moveTo>
                    <a:cubicBezTo>
                      <a:pt x="22" y="31"/>
                      <a:pt x="9" y="14"/>
                      <a:pt x="0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2" name="Freeform 196">
                <a:extLst>
                  <a:ext uri="{FF2B5EF4-FFF2-40B4-BE49-F238E27FC236}">
                    <a16:creationId xmlns:a16="http://schemas.microsoft.com/office/drawing/2014/main" id="{CA80D6F2-865F-4422-AF40-E4DEEADAA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2517" y="1123536"/>
                <a:ext cx="35343" cy="223089"/>
              </a:xfrm>
              <a:custGeom>
                <a:avLst/>
                <a:gdLst>
                  <a:gd name="T0" fmla="*/ 0 w 9"/>
                  <a:gd name="T1" fmla="*/ 57 h 57"/>
                  <a:gd name="T2" fmla="*/ 9 w 9"/>
                  <a:gd name="T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9" h="57">
                    <a:moveTo>
                      <a:pt x="0" y="57"/>
                    </a:moveTo>
                    <a:cubicBezTo>
                      <a:pt x="3" y="38"/>
                      <a:pt x="6" y="19"/>
                      <a:pt x="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3" name="Freeform 197">
                <a:extLst>
                  <a:ext uri="{FF2B5EF4-FFF2-40B4-BE49-F238E27FC236}">
                    <a16:creationId xmlns:a16="http://schemas.microsoft.com/office/drawing/2014/main" id="{BFB1EC15-B04B-4718-B80A-8A542C69E8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1853" y="1247925"/>
                <a:ext cx="117812" cy="154134"/>
              </a:xfrm>
              <a:custGeom>
                <a:avLst/>
                <a:gdLst>
                  <a:gd name="T0" fmla="*/ 0 w 31"/>
                  <a:gd name="T1" fmla="*/ 39 h 39"/>
                  <a:gd name="T2" fmla="*/ 31 w 31"/>
                  <a:gd name="T3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31" h="39">
                    <a:moveTo>
                      <a:pt x="0" y="39"/>
                    </a:moveTo>
                    <a:cubicBezTo>
                      <a:pt x="12" y="27"/>
                      <a:pt x="23" y="14"/>
                      <a:pt x="31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4" name="Freeform 198">
                <a:extLst>
                  <a:ext uri="{FF2B5EF4-FFF2-40B4-BE49-F238E27FC236}">
                    <a16:creationId xmlns:a16="http://schemas.microsoft.com/office/drawing/2014/main" id="{C05BD769-B5D6-48EE-A03B-94189E527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7884" y="1449381"/>
                <a:ext cx="187190" cy="117629"/>
              </a:xfrm>
              <a:custGeom>
                <a:avLst/>
                <a:gdLst>
                  <a:gd name="T0" fmla="*/ 0 w 49"/>
                  <a:gd name="T1" fmla="*/ 30 h 30"/>
                  <a:gd name="T2" fmla="*/ 49 w 49"/>
                  <a:gd name="T3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9" h="30">
                    <a:moveTo>
                      <a:pt x="0" y="30"/>
                    </a:moveTo>
                    <a:cubicBezTo>
                      <a:pt x="15" y="18"/>
                      <a:pt x="32" y="8"/>
                      <a:pt x="49" y="0"/>
                    </a:cubicBezTo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5" name="Freeform 208">
                <a:extLst>
                  <a:ext uri="{FF2B5EF4-FFF2-40B4-BE49-F238E27FC236}">
                    <a16:creationId xmlns:a16="http://schemas.microsoft.com/office/drawing/2014/main" id="{9A4E7125-FE55-4A4C-AD65-F20E632C0E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43923" y="3987192"/>
                <a:ext cx="722580" cy="440771"/>
              </a:xfrm>
              <a:custGeom>
                <a:avLst/>
                <a:gdLst>
                  <a:gd name="T0" fmla="*/ 179 w 190"/>
                  <a:gd name="T1" fmla="*/ 80 h 112"/>
                  <a:gd name="T2" fmla="*/ 176 w 190"/>
                  <a:gd name="T3" fmla="*/ 79 h 112"/>
                  <a:gd name="T4" fmla="*/ 161 w 190"/>
                  <a:gd name="T5" fmla="*/ 75 h 112"/>
                  <a:gd name="T6" fmla="*/ 130 w 190"/>
                  <a:gd name="T7" fmla="*/ 66 h 112"/>
                  <a:gd name="T8" fmla="*/ 121 w 190"/>
                  <a:gd name="T9" fmla="*/ 63 h 112"/>
                  <a:gd name="T10" fmla="*/ 113 w 190"/>
                  <a:gd name="T11" fmla="*/ 50 h 112"/>
                  <a:gd name="T12" fmla="*/ 91 w 190"/>
                  <a:gd name="T13" fmla="*/ 12 h 112"/>
                  <a:gd name="T14" fmla="*/ 41 w 190"/>
                  <a:gd name="T15" fmla="*/ 7 h 112"/>
                  <a:gd name="T16" fmla="*/ 22 w 190"/>
                  <a:gd name="T17" fmla="*/ 88 h 112"/>
                  <a:gd name="T18" fmla="*/ 83 w 190"/>
                  <a:gd name="T19" fmla="*/ 102 h 112"/>
                  <a:gd name="T20" fmla="*/ 126 w 190"/>
                  <a:gd name="T21" fmla="*/ 82 h 112"/>
                  <a:gd name="T22" fmla="*/ 158 w 190"/>
                  <a:gd name="T23" fmla="*/ 91 h 112"/>
                  <a:gd name="T24" fmla="*/ 169 w 190"/>
                  <a:gd name="T25" fmla="*/ 95 h 112"/>
                  <a:gd name="T26" fmla="*/ 181 w 190"/>
                  <a:gd name="T27" fmla="*/ 97 h 112"/>
                  <a:gd name="T28" fmla="*/ 188 w 190"/>
                  <a:gd name="T29" fmla="*/ 95 h 112"/>
                  <a:gd name="T30" fmla="*/ 188 w 190"/>
                  <a:gd name="T31" fmla="*/ 85 h 112"/>
                  <a:gd name="T32" fmla="*/ 179 w 190"/>
                  <a:gd name="T33" fmla="*/ 80 h 112"/>
                  <a:gd name="T34" fmla="*/ 80 w 190"/>
                  <a:gd name="T35" fmla="*/ 85 h 112"/>
                  <a:gd name="T36" fmla="*/ 32 w 190"/>
                  <a:gd name="T37" fmla="*/ 73 h 112"/>
                  <a:gd name="T38" fmla="*/ 44 w 190"/>
                  <a:gd name="T39" fmla="*/ 25 h 112"/>
                  <a:gd name="T40" fmla="*/ 92 w 190"/>
                  <a:gd name="T41" fmla="*/ 37 h 112"/>
                  <a:gd name="T42" fmla="*/ 80 w 190"/>
                  <a:gd name="T43" fmla="*/ 8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90" h="112">
                    <a:moveTo>
                      <a:pt x="179" y="80"/>
                    </a:moveTo>
                    <a:cubicBezTo>
                      <a:pt x="178" y="79"/>
                      <a:pt x="177" y="79"/>
                      <a:pt x="176" y="79"/>
                    </a:cubicBezTo>
                    <a:cubicBezTo>
                      <a:pt x="171" y="78"/>
                      <a:pt x="166" y="76"/>
                      <a:pt x="161" y="75"/>
                    </a:cubicBezTo>
                    <a:cubicBezTo>
                      <a:pt x="151" y="72"/>
                      <a:pt x="141" y="69"/>
                      <a:pt x="130" y="66"/>
                    </a:cubicBezTo>
                    <a:cubicBezTo>
                      <a:pt x="130" y="65"/>
                      <a:pt x="125" y="64"/>
                      <a:pt x="121" y="63"/>
                    </a:cubicBezTo>
                    <a:cubicBezTo>
                      <a:pt x="113" y="60"/>
                      <a:pt x="114" y="54"/>
                      <a:pt x="113" y="50"/>
                    </a:cubicBezTo>
                    <a:cubicBezTo>
                      <a:pt x="111" y="36"/>
                      <a:pt x="106" y="22"/>
                      <a:pt x="91" y="12"/>
                    </a:cubicBezTo>
                    <a:cubicBezTo>
                      <a:pt x="76" y="2"/>
                      <a:pt x="57" y="0"/>
                      <a:pt x="41" y="7"/>
                    </a:cubicBezTo>
                    <a:cubicBezTo>
                      <a:pt x="9" y="21"/>
                      <a:pt x="0" y="61"/>
                      <a:pt x="22" y="88"/>
                    </a:cubicBezTo>
                    <a:cubicBezTo>
                      <a:pt x="36" y="106"/>
                      <a:pt x="62" y="112"/>
                      <a:pt x="83" y="102"/>
                    </a:cubicBezTo>
                    <a:cubicBezTo>
                      <a:pt x="103" y="94"/>
                      <a:pt x="109" y="76"/>
                      <a:pt x="126" y="82"/>
                    </a:cubicBezTo>
                    <a:cubicBezTo>
                      <a:pt x="137" y="85"/>
                      <a:pt x="148" y="88"/>
                      <a:pt x="158" y="91"/>
                    </a:cubicBezTo>
                    <a:cubicBezTo>
                      <a:pt x="162" y="92"/>
                      <a:pt x="165" y="93"/>
                      <a:pt x="169" y="95"/>
                    </a:cubicBezTo>
                    <a:cubicBezTo>
                      <a:pt x="173" y="96"/>
                      <a:pt x="177" y="97"/>
                      <a:pt x="181" y="97"/>
                    </a:cubicBezTo>
                    <a:cubicBezTo>
                      <a:pt x="184" y="97"/>
                      <a:pt x="186" y="97"/>
                      <a:pt x="188" y="95"/>
                    </a:cubicBezTo>
                    <a:cubicBezTo>
                      <a:pt x="190" y="92"/>
                      <a:pt x="190" y="87"/>
                      <a:pt x="188" y="85"/>
                    </a:cubicBezTo>
                    <a:cubicBezTo>
                      <a:pt x="186" y="82"/>
                      <a:pt x="183" y="81"/>
                      <a:pt x="179" y="80"/>
                    </a:cubicBezTo>
                    <a:close/>
                    <a:moveTo>
                      <a:pt x="80" y="85"/>
                    </a:moveTo>
                    <a:cubicBezTo>
                      <a:pt x="63" y="95"/>
                      <a:pt x="42" y="89"/>
                      <a:pt x="32" y="73"/>
                    </a:cubicBezTo>
                    <a:cubicBezTo>
                      <a:pt x="22" y="56"/>
                      <a:pt x="27" y="35"/>
                      <a:pt x="44" y="25"/>
                    </a:cubicBezTo>
                    <a:cubicBezTo>
                      <a:pt x="60" y="15"/>
                      <a:pt x="82" y="20"/>
                      <a:pt x="92" y="37"/>
                    </a:cubicBezTo>
                    <a:cubicBezTo>
                      <a:pt x="102" y="53"/>
                      <a:pt x="96" y="75"/>
                      <a:pt x="80" y="85"/>
                    </a:cubicBezTo>
                    <a:close/>
                  </a:path>
                </a:pathLst>
              </a:custGeom>
              <a:grpFill/>
              <a:ln w="3175" cap="flat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  <p:sp>
            <p:nvSpPr>
              <p:cNvPr id="206" name="Freeform 209">
                <a:extLst>
                  <a:ext uri="{FF2B5EF4-FFF2-40B4-BE49-F238E27FC236}">
                    <a16:creationId xmlns:a16="http://schemas.microsoft.com/office/drawing/2014/main" id="{80B13173-7941-46D3-81B3-E884134B42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477" y="4106174"/>
                <a:ext cx="147919" cy="85179"/>
              </a:xfrm>
              <a:custGeom>
                <a:avLst/>
                <a:gdLst>
                  <a:gd name="T0" fmla="*/ 3 w 39"/>
                  <a:gd name="T1" fmla="*/ 8 h 22"/>
                  <a:gd name="T2" fmla="*/ 2 w 39"/>
                  <a:gd name="T3" fmla="*/ 16 h 22"/>
                  <a:gd name="T4" fmla="*/ 10 w 39"/>
                  <a:gd name="T5" fmla="*/ 16 h 22"/>
                  <a:gd name="T6" fmla="*/ 18 w 39"/>
                  <a:gd name="T7" fmla="*/ 15 h 22"/>
                  <a:gd name="T8" fmla="*/ 29 w 39"/>
                  <a:gd name="T9" fmla="*/ 21 h 22"/>
                  <a:gd name="T10" fmla="*/ 36 w 39"/>
                  <a:gd name="T11" fmla="*/ 11 h 22"/>
                  <a:gd name="T12" fmla="*/ 21 w 39"/>
                  <a:gd name="T13" fmla="*/ 1 h 22"/>
                  <a:gd name="T14" fmla="*/ 3 w 39"/>
                  <a:gd name="T1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22">
                    <a:moveTo>
                      <a:pt x="3" y="8"/>
                    </a:moveTo>
                    <a:cubicBezTo>
                      <a:pt x="1" y="10"/>
                      <a:pt x="0" y="13"/>
                      <a:pt x="2" y="16"/>
                    </a:cubicBezTo>
                    <a:cubicBezTo>
                      <a:pt x="4" y="18"/>
                      <a:pt x="8" y="17"/>
                      <a:pt x="10" y="16"/>
                    </a:cubicBezTo>
                    <a:cubicBezTo>
                      <a:pt x="13" y="15"/>
                      <a:pt x="16" y="14"/>
                      <a:pt x="18" y="15"/>
                    </a:cubicBezTo>
                    <a:cubicBezTo>
                      <a:pt x="22" y="16"/>
                      <a:pt x="26" y="19"/>
                      <a:pt x="29" y="21"/>
                    </a:cubicBezTo>
                    <a:cubicBezTo>
                      <a:pt x="35" y="22"/>
                      <a:pt x="39" y="16"/>
                      <a:pt x="36" y="11"/>
                    </a:cubicBezTo>
                    <a:cubicBezTo>
                      <a:pt x="33" y="5"/>
                      <a:pt x="26" y="2"/>
                      <a:pt x="21" y="1"/>
                    </a:cubicBezTo>
                    <a:cubicBezTo>
                      <a:pt x="14" y="0"/>
                      <a:pt x="7" y="3"/>
                      <a:pt x="3" y="8"/>
                    </a:cubicBezTo>
                    <a:close/>
                  </a:path>
                </a:pathLst>
              </a:custGeom>
              <a:grpFill/>
              <a:ln w="3175" cap="rnd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/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A082F1D-F1E0-40CF-B1DE-855F974CF981}"/>
                </a:ext>
              </a:extLst>
            </p:cNvPr>
            <p:cNvGrpSpPr/>
            <p:nvPr/>
          </p:nvGrpSpPr>
          <p:grpSpPr>
            <a:xfrm flipH="1">
              <a:off x="634829" y="1028492"/>
              <a:ext cx="228600" cy="4801016"/>
              <a:chOff x="4813300" y="1028492"/>
              <a:chExt cx="228600" cy="4801016"/>
            </a:xfrm>
            <a:grpFill/>
          </p:grpSpPr>
          <p:sp>
            <p:nvSpPr>
              <p:cNvPr id="150" name="Right Triangle 149">
                <a:extLst>
                  <a:ext uri="{FF2B5EF4-FFF2-40B4-BE49-F238E27FC236}">
                    <a16:creationId xmlns:a16="http://schemas.microsoft.com/office/drawing/2014/main" id="{DF43F230-243A-40B5-A5C0-4EDDB783F872}"/>
                  </a:ext>
                </a:extLst>
              </p:cNvPr>
              <p:cNvSpPr/>
              <p:nvPr/>
            </p:nvSpPr>
            <p:spPr>
              <a:xfrm flipV="1">
                <a:off x="4813300" y="5372308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ight Triangle 150">
                <a:extLst>
                  <a:ext uri="{FF2B5EF4-FFF2-40B4-BE49-F238E27FC236}">
                    <a16:creationId xmlns:a16="http://schemas.microsoft.com/office/drawing/2014/main" id="{B851FF25-D236-40B7-9D96-23ED05D9603E}"/>
                  </a:ext>
                </a:extLst>
              </p:cNvPr>
              <p:cNvSpPr/>
              <p:nvPr/>
            </p:nvSpPr>
            <p:spPr>
              <a:xfrm>
                <a:off x="4813300" y="1028492"/>
                <a:ext cx="228600" cy="4572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32DB6D3-732C-4FB9-AA9C-FCB2162A76E6}"/>
              </a:ext>
            </a:extLst>
          </p:cNvPr>
          <p:cNvSpPr txBox="1"/>
          <p:nvPr/>
        </p:nvSpPr>
        <p:spPr>
          <a:xfrm>
            <a:off x="5414208" y="2527034"/>
            <a:ext cx="5850260" cy="166199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j-lt"/>
              </a:rPr>
              <a:t>MERCI POUR VOTRE ATTENTION </a:t>
            </a:r>
            <a:endParaRPr lang="id-ID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81D0EE1-5C7B-4C53-9EE3-A3FAC18C5052}"/>
              </a:ext>
            </a:extLst>
          </p:cNvPr>
          <p:cNvSpPr/>
          <p:nvPr/>
        </p:nvSpPr>
        <p:spPr>
          <a:xfrm>
            <a:off x="228771" y="1028492"/>
            <a:ext cx="3949700" cy="4800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l" rtl="0"/>
            <a:endParaRPr lang="en-US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352CE7-74BB-4AC5-9E3B-52FCAFF29EC9}"/>
              </a:ext>
            </a:extLst>
          </p:cNvPr>
          <p:cNvSpPr txBox="1"/>
          <p:nvPr/>
        </p:nvSpPr>
        <p:spPr>
          <a:xfrm>
            <a:off x="4536908" y="1561941"/>
            <a:ext cx="72338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Merci pour votre </a:t>
            </a:r>
          </a:p>
          <a:p>
            <a:r>
              <a:rPr lang="fr-FR" sz="7200" b="1" dirty="0">
                <a:solidFill>
                  <a:srgbClr val="7030A0"/>
                </a:solidFill>
                <a:latin typeface="+mj-lt"/>
              </a:rPr>
              <a:t>attention</a:t>
            </a:r>
          </a:p>
        </p:txBody>
      </p:sp>
      <p:pic>
        <p:nvPicPr>
          <p:cNvPr id="153" name="Image 152">
            <a:extLst>
              <a:ext uri="{FF2B5EF4-FFF2-40B4-BE49-F238E27FC236}">
                <a16:creationId xmlns:a16="http://schemas.microsoft.com/office/drawing/2014/main" id="{BD3B9D9F-D7D9-4A66-888E-C01CF6482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616" y="4809941"/>
            <a:ext cx="1449975" cy="1449975"/>
          </a:xfrm>
          <a:prstGeom prst="rect">
            <a:avLst/>
          </a:prstGeom>
        </p:spPr>
      </p:pic>
      <p:sp>
        <p:nvSpPr>
          <p:cNvPr id="42" name="ZoneTexte 41">
            <a:extLst>
              <a:ext uri="{FF2B5EF4-FFF2-40B4-BE49-F238E27FC236}">
                <a16:creationId xmlns:a16="http://schemas.microsoft.com/office/drawing/2014/main" id="{D299B134-E548-47FB-9520-B21D30B55556}"/>
              </a:ext>
            </a:extLst>
          </p:cNvPr>
          <p:cNvSpPr txBox="1"/>
          <p:nvPr/>
        </p:nvSpPr>
        <p:spPr>
          <a:xfrm>
            <a:off x="335171" y="3882278"/>
            <a:ext cx="36329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>
              <a:spcAft>
                <a:spcPts val="600"/>
              </a:spcAft>
            </a:pPr>
            <a:r>
              <a:rPr lang="fr-FR" sz="1400" b="1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Société Sénégalaise de Colposcopie et de Pathologie liée au Papillomavirus (SSCPP)</a:t>
            </a:r>
            <a:endParaRPr lang="fr-FR" sz="1400" b="0" i="0" u="none" strike="noStrike" baseline="0" dirty="0">
              <a:solidFill>
                <a:srgbClr val="FFFFFF"/>
              </a:solidFill>
              <a:latin typeface="Agency FB" panose="020B0503020202020204" pitchFamily="34" charset="0"/>
            </a:endParaRP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Association à but non lucratif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Siège installé au Centre International du Cancer de Dakar</a:t>
            </a:r>
          </a:p>
          <a:p>
            <a:pPr marR="0" algn="l" rtl="0"/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Route de la corniche des Mamelles, Colline de Ouakam,</a:t>
            </a:r>
          </a:p>
          <a:p>
            <a:pPr marR="0" algn="l" rtl="0">
              <a:spcAft>
                <a:spcPts val="600"/>
              </a:spcAft>
            </a:pPr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E-mail: </a:t>
            </a:r>
            <a:r>
              <a:rPr lang="fr-FR" sz="1400" b="0" i="0" u="sng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sscpp2021@gmail.com</a:t>
            </a:r>
          </a:p>
          <a:p>
            <a:r>
              <a:rPr lang="fr-FR" sz="1400" b="0" i="0" u="none" strike="noStrike" baseline="0" dirty="0">
                <a:solidFill>
                  <a:srgbClr val="FFFFFF"/>
                </a:solidFill>
                <a:latin typeface="Agency FB" panose="020B0503020202020204" pitchFamily="34" charset="0"/>
              </a:rPr>
              <a:t>https://congres-sscpp.org</a:t>
            </a:r>
          </a:p>
        </p:txBody>
      </p:sp>
    </p:spTree>
    <p:extLst>
      <p:ext uri="{BB962C8B-B14F-4D97-AF65-F5344CB8AC3E}">
        <p14:creationId xmlns:p14="http://schemas.microsoft.com/office/powerpoint/2010/main" val="860481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6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2" name="Espace réservé du contenu 8">
            <a:extLst>
              <a:ext uri="{FF2B5EF4-FFF2-40B4-BE49-F238E27FC236}">
                <a16:creationId xmlns:a16="http://schemas.microsoft.com/office/drawing/2014/main" id="{36E5686C-CACE-190E-A117-5650613558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51" t="19132" r="12653" b="13829"/>
          <a:stretch/>
        </p:blipFill>
        <p:spPr>
          <a:xfrm>
            <a:off x="1156243" y="1454726"/>
            <a:ext cx="9879513" cy="520099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2DA2FEF-E121-D040-D485-33341B9AC227}"/>
              </a:ext>
            </a:extLst>
          </p:cNvPr>
          <p:cNvSpPr txBox="1"/>
          <p:nvPr/>
        </p:nvSpPr>
        <p:spPr>
          <a:xfrm>
            <a:off x="271491" y="968829"/>
            <a:ext cx="318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</a:rPr>
              <a:t>Classification </a:t>
            </a:r>
          </a:p>
        </p:txBody>
      </p:sp>
    </p:spTree>
    <p:extLst>
      <p:ext uri="{BB962C8B-B14F-4D97-AF65-F5344CB8AC3E}">
        <p14:creationId xmlns:p14="http://schemas.microsoft.com/office/powerpoint/2010/main" val="1417251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7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30450"/>
            <a:ext cx="9827170" cy="61555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4000" b="1" dirty="0">
                <a:solidFill>
                  <a:srgbClr val="7030A0"/>
                </a:solidFill>
                <a:latin typeface="+mj-lt"/>
              </a:rPr>
              <a:t>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5FE7DC1-148B-C141-52A7-B7BE3BC92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039" y="1764065"/>
            <a:ext cx="871296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5FBDC4-1B2F-CB33-FA2E-A9C913D6B030}"/>
              </a:ext>
            </a:extLst>
          </p:cNvPr>
          <p:cNvSpPr txBox="1"/>
          <p:nvPr/>
        </p:nvSpPr>
        <p:spPr>
          <a:xfrm>
            <a:off x="271491" y="968829"/>
            <a:ext cx="3181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7030A0"/>
                </a:solidFill>
                <a:latin typeface="+mj-lt"/>
              </a:rPr>
              <a:t>Classification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6215610-1F63-4EC0-69F9-90A50A006327}"/>
              </a:ext>
            </a:extLst>
          </p:cNvPr>
          <p:cNvSpPr txBox="1"/>
          <p:nvPr/>
        </p:nvSpPr>
        <p:spPr>
          <a:xfrm>
            <a:off x="5442857" y="3102429"/>
            <a:ext cx="664028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                                                                         </a:t>
            </a:r>
            <a:r>
              <a:rPr lang="fr-FR" dirty="0">
                <a:solidFill>
                  <a:srgbClr val="C00000"/>
                </a:solidFill>
              </a:rPr>
              <a:t>HPVHR</a:t>
            </a:r>
          </a:p>
        </p:txBody>
      </p:sp>
    </p:spTree>
    <p:extLst>
      <p:ext uri="{BB962C8B-B14F-4D97-AF65-F5344CB8AC3E}">
        <p14:creationId xmlns:p14="http://schemas.microsoft.com/office/powerpoint/2010/main" val="421079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EAFA0D3-4F02-4564-868F-7B23A92CA5DA}"/>
              </a:ext>
            </a:extLst>
          </p:cNvPr>
          <p:cNvGrpSpPr/>
          <p:nvPr/>
        </p:nvGrpSpPr>
        <p:grpSpPr>
          <a:xfrm>
            <a:off x="271491" y="171450"/>
            <a:ext cx="658323" cy="586918"/>
            <a:chOff x="11182350" y="171450"/>
            <a:chExt cx="790575" cy="742950"/>
          </a:xfrm>
          <a:solidFill>
            <a:srgbClr val="7030A0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F67F46E-4DB3-4EFD-82B7-61C976CE2B84}"/>
                </a:ext>
              </a:extLst>
            </p:cNvPr>
            <p:cNvSpPr/>
            <p:nvPr/>
          </p:nvSpPr>
          <p:spPr>
            <a:xfrm>
              <a:off x="11182350" y="171450"/>
              <a:ext cx="742950" cy="7429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DA0FFA55-54B3-40E8-B647-2537CB6023FA}"/>
                </a:ext>
              </a:extLst>
            </p:cNvPr>
            <p:cNvSpPr/>
            <p:nvPr/>
          </p:nvSpPr>
          <p:spPr>
            <a:xfrm>
              <a:off x="11925300" y="1714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16CA8BD4-DBFF-47F9-A57B-47E2AE2D4939}"/>
                </a:ext>
              </a:extLst>
            </p:cNvPr>
            <p:cNvSpPr/>
            <p:nvPr/>
          </p:nvSpPr>
          <p:spPr>
            <a:xfrm flipV="1">
              <a:off x="11925300" y="819150"/>
              <a:ext cx="47625" cy="9525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D3D7A0A-C0A5-4CCF-B563-085733C3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6628" y="166821"/>
            <a:ext cx="684000" cy="600075"/>
          </a:xfrm>
        </p:spPr>
        <p:txBody>
          <a:bodyPr/>
          <a:lstStyle/>
          <a:p>
            <a:pPr algn="ctr"/>
            <a:fld id="{E08D205E-34E0-4D4E-B6CF-D546C54444F4}" type="slidenum">
              <a:rPr lang="en-US" sz="2400" b="1" smtClean="0">
                <a:solidFill>
                  <a:schemeClr val="bg1"/>
                </a:solidFill>
                <a:latin typeface="Arial Black" panose="020B0A04020102020204" pitchFamily="34" charset="0"/>
              </a:rPr>
              <a:pPr algn="ctr"/>
              <a:t>8</a:t>
            </a:fld>
            <a:endParaRPr lang="en-US" sz="2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E30294B8-4862-474C-A351-C243AB29489B}"/>
              </a:ext>
            </a:extLst>
          </p:cNvPr>
          <p:cNvSpPr txBox="1"/>
          <p:nvPr/>
        </p:nvSpPr>
        <p:spPr>
          <a:xfrm>
            <a:off x="953039" y="61228"/>
            <a:ext cx="1038593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id-ID" sz="3600" b="1" dirty="0">
                <a:solidFill>
                  <a:srgbClr val="7030A0"/>
                </a:solidFill>
                <a:latin typeface="+mj-lt"/>
              </a:rPr>
              <a:t>Fardeau des Papillomavirus humains (HPV)</a:t>
            </a:r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6D06866B-DA6C-4AED-90E0-8E8C44C1B723}"/>
              </a:ext>
            </a:extLst>
          </p:cNvPr>
          <p:cNvCxnSpPr>
            <a:cxnSpLocks/>
          </p:cNvCxnSpPr>
          <p:nvPr/>
        </p:nvCxnSpPr>
        <p:spPr>
          <a:xfrm flipV="1">
            <a:off x="853025" y="594905"/>
            <a:ext cx="10485950" cy="6749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7E7BE56E-B0B6-480B-89FD-2566DAA0D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721" y="94185"/>
            <a:ext cx="636270" cy="636270"/>
          </a:xfrm>
          <a:prstGeom prst="rect">
            <a:avLst/>
          </a:prstGeom>
        </p:spPr>
      </p:pic>
      <p:graphicFrame>
        <p:nvGraphicFramePr>
          <p:cNvPr id="2" name="Espace réservé du contenu 5">
            <a:extLst>
              <a:ext uri="{FF2B5EF4-FFF2-40B4-BE49-F238E27FC236}">
                <a16:creationId xmlns:a16="http://schemas.microsoft.com/office/drawing/2014/main" id="{247FE932-D835-2564-7DE1-118FFC2D0B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6745571"/>
              </p:ext>
            </p:extLst>
          </p:nvPr>
        </p:nvGraphicFramePr>
        <p:xfrm>
          <a:off x="307843" y="996082"/>
          <a:ext cx="11610887" cy="5600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7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9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3488">
                  <a:extLst>
                    <a:ext uri="{9D8B030D-6E8A-4147-A177-3AD203B41FA5}">
                      <a16:colId xmlns:a16="http://schemas.microsoft.com/office/drawing/2014/main" val="2678883531"/>
                    </a:ext>
                  </a:extLst>
                </a:gridCol>
                <a:gridCol w="1894763">
                  <a:extLst>
                    <a:ext uri="{9D8B030D-6E8A-4147-A177-3AD203B41FA5}">
                      <a16:colId xmlns:a16="http://schemas.microsoft.com/office/drawing/2014/main" val="4099356743"/>
                    </a:ext>
                  </a:extLst>
                </a:gridCol>
              </a:tblGrid>
              <a:tr h="777800">
                <a:tc rowSpan="2">
                  <a:txBody>
                    <a:bodyPr/>
                    <a:lstStyle/>
                    <a:p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Localisation cancer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cas incidents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 attribuables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à l’HPV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Fraction attribuable 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(%)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 cas attribuables </a:t>
                      </a:r>
                      <a:b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selon le sexe</a:t>
                      </a:r>
                      <a:endParaRPr lang="fr-FR" sz="2000" dirty="0">
                        <a:solidFill>
                          <a:schemeClr val="bg1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5F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973">
                <a:tc vMerge="1">
                  <a:txBody>
                    <a:bodyPr/>
                    <a:lstStyle/>
                    <a:p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Hommes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solidFill>
                            <a:schemeClr val="bg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Femmes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759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Col de l’utérus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fr-FR" sz="2000" dirty="0"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569 571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569 571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569 571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759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Anus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48 529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marR="0" indent="-22860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42"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706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17 770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24 936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Vulve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44 220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11 011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24,90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11 011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Vagin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17 589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13 719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13 719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152837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Pénis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34 464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17 232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17 232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345846"/>
                  </a:ext>
                </a:extLst>
              </a:tr>
              <a:tr h="47797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Oropharynx </a:t>
                      </a: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92 828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29 829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30,80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22 922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6 908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989558"/>
                  </a:ext>
                </a:extLst>
              </a:tr>
              <a:tr h="7778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Nombre de localisations en rapport avec l’HPV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807 201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684 068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2000" dirty="0">
                        <a:solidFill>
                          <a:srgbClr val="000000"/>
                        </a:solidFill>
                        <a:latin typeface="+mn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57 924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626 145</a:t>
                      </a:r>
                    </a:p>
                  </a:txBody>
                  <a:tcPr anchor="ctr">
                    <a:lnL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white">
                          <a:lumMod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071901"/>
                  </a:ext>
                </a:extLst>
              </a:tr>
            </a:tbl>
          </a:graphicData>
        </a:graphic>
      </p:graphicFrame>
      <p:sp>
        <p:nvSpPr>
          <p:cNvPr id="4" name="Ellipse 3">
            <a:extLst>
              <a:ext uri="{FF2B5EF4-FFF2-40B4-BE49-F238E27FC236}">
                <a16:creationId xmlns:a16="http://schemas.microsoft.com/office/drawing/2014/main" id="{24A1D8F5-7D4B-7A3C-4245-352D942EEB11}"/>
              </a:ext>
            </a:extLst>
          </p:cNvPr>
          <p:cNvSpPr/>
          <p:nvPr/>
        </p:nvSpPr>
        <p:spPr>
          <a:xfrm>
            <a:off x="113753" y="5811520"/>
            <a:ext cx="11610887" cy="9144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073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7113" y="3249929"/>
            <a:ext cx="2635885" cy="2778760"/>
            <a:chOff x="527113" y="3249929"/>
            <a:chExt cx="2635885" cy="2778760"/>
          </a:xfrm>
        </p:grpSpPr>
        <p:sp>
          <p:nvSpPr>
            <p:cNvPr id="3" name="object 3"/>
            <p:cNvSpPr/>
            <p:nvPr/>
          </p:nvSpPr>
          <p:spPr>
            <a:xfrm>
              <a:off x="527113" y="3393185"/>
              <a:ext cx="2635885" cy="2635250"/>
            </a:xfrm>
            <a:custGeom>
              <a:avLst/>
              <a:gdLst/>
              <a:ahLst/>
              <a:cxnLst/>
              <a:rect l="l" t="t" r="r" b="b"/>
              <a:pathLst>
                <a:path w="2635885" h="2635250">
                  <a:moveTo>
                    <a:pt x="1317688" y="0"/>
                  </a:moveTo>
                  <a:lnTo>
                    <a:pt x="1317688" y="1317625"/>
                  </a:lnTo>
                  <a:lnTo>
                    <a:pt x="128003" y="751077"/>
                  </a:lnTo>
                  <a:lnTo>
                    <a:pt x="107783" y="795644"/>
                  </a:lnTo>
                  <a:lnTo>
                    <a:pt x="89263" y="840854"/>
                  </a:lnTo>
                  <a:lnTo>
                    <a:pt x="72453" y="886660"/>
                  </a:lnTo>
                  <a:lnTo>
                    <a:pt x="57366" y="933012"/>
                  </a:lnTo>
                  <a:lnTo>
                    <a:pt x="44012" y="979862"/>
                  </a:lnTo>
                  <a:lnTo>
                    <a:pt x="32402" y="1027160"/>
                  </a:lnTo>
                  <a:lnTo>
                    <a:pt x="22548" y="1074857"/>
                  </a:lnTo>
                  <a:lnTo>
                    <a:pt x="14460" y="1122905"/>
                  </a:lnTo>
                  <a:lnTo>
                    <a:pt x="8150" y="1171255"/>
                  </a:lnTo>
                  <a:lnTo>
                    <a:pt x="3630" y="1219857"/>
                  </a:lnTo>
                  <a:lnTo>
                    <a:pt x="909" y="1268664"/>
                  </a:lnTo>
                  <a:lnTo>
                    <a:pt x="0" y="1317625"/>
                  </a:lnTo>
                  <a:lnTo>
                    <a:pt x="869" y="1365929"/>
                  </a:lnTo>
                  <a:lnTo>
                    <a:pt x="3456" y="1413796"/>
                  </a:lnTo>
                  <a:lnTo>
                    <a:pt x="7731" y="1461195"/>
                  </a:lnTo>
                  <a:lnTo>
                    <a:pt x="13665" y="1508096"/>
                  </a:lnTo>
                  <a:lnTo>
                    <a:pt x="21229" y="1554469"/>
                  </a:lnTo>
                  <a:lnTo>
                    <a:pt x="30391" y="1600285"/>
                  </a:lnTo>
                  <a:lnTo>
                    <a:pt x="41122" y="1645514"/>
                  </a:lnTo>
                  <a:lnTo>
                    <a:pt x="53393" y="1690127"/>
                  </a:lnTo>
                  <a:lnTo>
                    <a:pt x="67174" y="1734093"/>
                  </a:lnTo>
                  <a:lnTo>
                    <a:pt x="82435" y="1777382"/>
                  </a:lnTo>
                  <a:lnTo>
                    <a:pt x="99146" y="1819966"/>
                  </a:lnTo>
                  <a:lnTo>
                    <a:pt x="117278" y="1861814"/>
                  </a:lnTo>
                  <a:lnTo>
                    <a:pt x="136800" y="1902896"/>
                  </a:lnTo>
                  <a:lnTo>
                    <a:pt x="157683" y="1943183"/>
                  </a:lnTo>
                  <a:lnTo>
                    <a:pt x="179898" y="1982644"/>
                  </a:lnTo>
                  <a:lnTo>
                    <a:pt x="203414" y="2021251"/>
                  </a:lnTo>
                  <a:lnTo>
                    <a:pt x="228201" y="2058974"/>
                  </a:lnTo>
                  <a:lnTo>
                    <a:pt x="254231" y="2095781"/>
                  </a:lnTo>
                  <a:lnTo>
                    <a:pt x="281472" y="2131645"/>
                  </a:lnTo>
                  <a:lnTo>
                    <a:pt x="309896" y="2166535"/>
                  </a:lnTo>
                  <a:lnTo>
                    <a:pt x="339473" y="2200421"/>
                  </a:lnTo>
                  <a:lnTo>
                    <a:pt x="370172" y="2233273"/>
                  </a:lnTo>
                  <a:lnTo>
                    <a:pt x="401964" y="2265063"/>
                  </a:lnTo>
                  <a:lnTo>
                    <a:pt x="434820" y="2295759"/>
                  </a:lnTo>
                  <a:lnTo>
                    <a:pt x="468709" y="2325333"/>
                  </a:lnTo>
                  <a:lnTo>
                    <a:pt x="503602" y="2353754"/>
                  </a:lnTo>
                  <a:lnTo>
                    <a:pt x="539469" y="2380993"/>
                  </a:lnTo>
                  <a:lnTo>
                    <a:pt x="576280" y="2407020"/>
                  </a:lnTo>
                  <a:lnTo>
                    <a:pt x="614006" y="2431805"/>
                  </a:lnTo>
                  <a:lnTo>
                    <a:pt x="652616" y="2455319"/>
                  </a:lnTo>
                  <a:lnTo>
                    <a:pt x="692081" y="2477531"/>
                  </a:lnTo>
                  <a:lnTo>
                    <a:pt x="732371" y="2498412"/>
                  </a:lnTo>
                  <a:lnTo>
                    <a:pt x="773457" y="2517933"/>
                  </a:lnTo>
                  <a:lnTo>
                    <a:pt x="815308" y="2536062"/>
                  </a:lnTo>
                  <a:lnTo>
                    <a:pt x="857895" y="2552772"/>
                  </a:lnTo>
                  <a:lnTo>
                    <a:pt x="901188" y="2568031"/>
                  </a:lnTo>
                  <a:lnTo>
                    <a:pt x="945158" y="2581811"/>
                  </a:lnTo>
                  <a:lnTo>
                    <a:pt x="989774" y="2594080"/>
                  </a:lnTo>
                  <a:lnTo>
                    <a:pt x="1035006" y="2604811"/>
                  </a:lnTo>
                  <a:lnTo>
                    <a:pt x="1080826" y="2613972"/>
                  </a:lnTo>
                  <a:lnTo>
                    <a:pt x="1127203" y="2621534"/>
                  </a:lnTo>
                  <a:lnTo>
                    <a:pt x="1174108" y="2627468"/>
                  </a:lnTo>
                  <a:lnTo>
                    <a:pt x="1221510" y="2631743"/>
                  </a:lnTo>
                  <a:lnTo>
                    <a:pt x="1269380" y="2634330"/>
                  </a:lnTo>
                  <a:lnTo>
                    <a:pt x="1317688" y="2635199"/>
                  </a:lnTo>
                  <a:lnTo>
                    <a:pt x="1365985" y="2634330"/>
                  </a:lnTo>
                  <a:lnTo>
                    <a:pt x="1413844" y="2631743"/>
                  </a:lnTo>
                  <a:lnTo>
                    <a:pt x="1461237" y="2627468"/>
                  </a:lnTo>
                  <a:lnTo>
                    <a:pt x="1508132" y="2621534"/>
                  </a:lnTo>
                  <a:lnTo>
                    <a:pt x="1554501" y="2613972"/>
                  </a:lnTo>
                  <a:lnTo>
                    <a:pt x="1600313" y="2604811"/>
                  </a:lnTo>
                  <a:lnTo>
                    <a:pt x="1645539" y="2594080"/>
                  </a:lnTo>
                  <a:lnTo>
                    <a:pt x="1690149" y="2581811"/>
                  </a:lnTo>
                  <a:lnTo>
                    <a:pt x="1734113" y="2568031"/>
                  </a:lnTo>
                  <a:lnTo>
                    <a:pt x="1777401" y="2552772"/>
                  </a:lnTo>
                  <a:lnTo>
                    <a:pt x="1819984" y="2536062"/>
                  </a:lnTo>
                  <a:lnTo>
                    <a:pt x="1861832" y="2517933"/>
                  </a:lnTo>
                  <a:lnTo>
                    <a:pt x="1902914" y="2498412"/>
                  </a:lnTo>
                  <a:lnTo>
                    <a:pt x="1943202" y="2477531"/>
                  </a:lnTo>
                  <a:lnTo>
                    <a:pt x="1982665" y="2455319"/>
                  </a:lnTo>
                  <a:lnTo>
                    <a:pt x="2021273" y="2431805"/>
                  </a:lnTo>
                  <a:lnTo>
                    <a:pt x="2058998" y="2407020"/>
                  </a:lnTo>
                  <a:lnTo>
                    <a:pt x="2095808" y="2380993"/>
                  </a:lnTo>
                  <a:lnTo>
                    <a:pt x="2131674" y="2353754"/>
                  </a:lnTo>
                  <a:lnTo>
                    <a:pt x="2166567" y="2325333"/>
                  </a:lnTo>
                  <a:lnTo>
                    <a:pt x="2200457" y="2295759"/>
                  </a:lnTo>
                  <a:lnTo>
                    <a:pt x="2233313" y="2265063"/>
                  </a:lnTo>
                  <a:lnTo>
                    <a:pt x="2265106" y="2233273"/>
                  </a:lnTo>
                  <a:lnTo>
                    <a:pt x="2295806" y="2200421"/>
                  </a:lnTo>
                  <a:lnTo>
                    <a:pt x="2325384" y="2166535"/>
                  </a:lnTo>
                  <a:lnTo>
                    <a:pt x="2353810" y="2131645"/>
                  </a:lnTo>
                  <a:lnTo>
                    <a:pt x="2381053" y="2095781"/>
                  </a:lnTo>
                  <a:lnTo>
                    <a:pt x="2407084" y="2058974"/>
                  </a:lnTo>
                  <a:lnTo>
                    <a:pt x="2431874" y="2021251"/>
                  </a:lnTo>
                  <a:lnTo>
                    <a:pt x="2455392" y="1982644"/>
                  </a:lnTo>
                  <a:lnTo>
                    <a:pt x="2477608" y="1943183"/>
                  </a:lnTo>
                  <a:lnTo>
                    <a:pt x="2498494" y="1902896"/>
                  </a:lnTo>
                  <a:lnTo>
                    <a:pt x="2518018" y="1861814"/>
                  </a:lnTo>
                  <a:lnTo>
                    <a:pt x="2536152" y="1819966"/>
                  </a:lnTo>
                  <a:lnTo>
                    <a:pt x="2552865" y="1777382"/>
                  </a:lnTo>
                  <a:lnTo>
                    <a:pt x="2568128" y="1734093"/>
                  </a:lnTo>
                  <a:lnTo>
                    <a:pt x="2581911" y="1690127"/>
                  </a:lnTo>
                  <a:lnTo>
                    <a:pt x="2594184" y="1645514"/>
                  </a:lnTo>
                  <a:lnTo>
                    <a:pt x="2604917" y="1600285"/>
                  </a:lnTo>
                  <a:lnTo>
                    <a:pt x="2614080" y="1554469"/>
                  </a:lnTo>
                  <a:lnTo>
                    <a:pt x="2621645" y="1508096"/>
                  </a:lnTo>
                  <a:lnTo>
                    <a:pt x="2627580" y="1461195"/>
                  </a:lnTo>
                  <a:lnTo>
                    <a:pt x="2631856" y="1413796"/>
                  </a:lnTo>
                  <a:lnTo>
                    <a:pt x="2634444" y="1365929"/>
                  </a:lnTo>
                  <a:lnTo>
                    <a:pt x="2635313" y="1317625"/>
                  </a:lnTo>
                  <a:lnTo>
                    <a:pt x="2634444" y="1269320"/>
                  </a:lnTo>
                  <a:lnTo>
                    <a:pt x="2631856" y="1221453"/>
                  </a:lnTo>
                  <a:lnTo>
                    <a:pt x="2627580" y="1174054"/>
                  </a:lnTo>
                  <a:lnTo>
                    <a:pt x="2621645" y="1127152"/>
                  </a:lnTo>
                  <a:lnTo>
                    <a:pt x="2614080" y="1080778"/>
                  </a:lnTo>
                  <a:lnTo>
                    <a:pt x="2604917" y="1034961"/>
                  </a:lnTo>
                  <a:lnTo>
                    <a:pt x="2594184" y="989731"/>
                  </a:lnTo>
                  <a:lnTo>
                    <a:pt x="2581911" y="945118"/>
                  </a:lnTo>
                  <a:lnTo>
                    <a:pt x="2568128" y="901151"/>
                  </a:lnTo>
                  <a:lnTo>
                    <a:pt x="2552865" y="857860"/>
                  </a:lnTo>
                  <a:lnTo>
                    <a:pt x="2536152" y="815275"/>
                  </a:lnTo>
                  <a:lnTo>
                    <a:pt x="2518018" y="773426"/>
                  </a:lnTo>
                  <a:lnTo>
                    <a:pt x="2498494" y="732343"/>
                  </a:lnTo>
                  <a:lnTo>
                    <a:pt x="2477608" y="692055"/>
                  </a:lnTo>
                  <a:lnTo>
                    <a:pt x="2455392" y="652591"/>
                  </a:lnTo>
                  <a:lnTo>
                    <a:pt x="2431874" y="613983"/>
                  </a:lnTo>
                  <a:lnTo>
                    <a:pt x="2407084" y="576259"/>
                  </a:lnTo>
                  <a:lnTo>
                    <a:pt x="2381053" y="539450"/>
                  </a:lnTo>
                  <a:lnTo>
                    <a:pt x="2353810" y="503584"/>
                  </a:lnTo>
                  <a:lnTo>
                    <a:pt x="2325384" y="468693"/>
                  </a:lnTo>
                  <a:lnTo>
                    <a:pt x="2295806" y="434805"/>
                  </a:lnTo>
                  <a:lnTo>
                    <a:pt x="2265106" y="401951"/>
                  </a:lnTo>
                  <a:lnTo>
                    <a:pt x="2233313" y="370160"/>
                  </a:lnTo>
                  <a:lnTo>
                    <a:pt x="2200457" y="339462"/>
                  </a:lnTo>
                  <a:lnTo>
                    <a:pt x="2166567" y="309886"/>
                  </a:lnTo>
                  <a:lnTo>
                    <a:pt x="2131674" y="281464"/>
                  </a:lnTo>
                  <a:lnTo>
                    <a:pt x="2095808" y="254223"/>
                  </a:lnTo>
                  <a:lnTo>
                    <a:pt x="2058998" y="228194"/>
                  </a:lnTo>
                  <a:lnTo>
                    <a:pt x="2021273" y="203408"/>
                  </a:lnTo>
                  <a:lnTo>
                    <a:pt x="1982665" y="179893"/>
                  </a:lnTo>
                  <a:lnTo>
                    <a:pt x="1943202" y="157679"/>
                  </a:lnTo>
                  <a:lnTo>
                    <a:pt x="1902914" y="136796"/>
                  </a:lnTo>
                  <a:lnTo>
                    <a:pt x="1861832" y="117274"/>
                  </a:lnTo>
                  <a:lnTo>
                    <a:pt x="1819984" y="99143"/>
                  </a:lnTo>
                  <a:lnTo>
                    <a:pt x="1777401" y="82433"/>
                  </a:lnTo>
                  <a:lnTo>
                    <a:pt x="1734113" y="67172"/>
                  </a:lnTo>
                  <a:lnTo>
                    <a:pt x="1690149" y="53392"/>
                  </a:lnTo>
                  <a:lnTo>
                    <a:pt x="1645539" y="41121"/>
                  </a:lnTo>
                  <a:lnTo>
                    <a:pt x="1600313" y="30390"/>
                  </a:lnTo>
                  <a:lnTo>
                    <a:pt x="1554501" y="21228"/>
                  </a:lnTo>
                  <a:lnTo>
                    <a:pt x="1508132" y="13665"/>
                  </a:lnTo>
                  <a:lnTo>
                    <a:pt x="1461237" y="7731"/>
                  </a:lnTo>
                  <a:lnTo>
                    <a:pt x="1413844" y="3456"/>
                  </a:lnTo>
                  <a:lnTo>
                    <a:pt x="1365985" y="868"/>
                  </a:lnTo>
                  <a:lnTo>
                    <a:pt x="1317688" y="0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70712" y="3528567"/>
              <a:ext cx="1189990" cy="1049020"/>
            </a:xfrm>
            <a:custGeom>
              <a:avLst/>
              <a:gdLst/>
              <a:ahLst/>
              <a:cxnLst/>
              <a:rect l="l" t="t" r="r" b="b"/>
              <a:pathLst>
                <a:path w="1189989" h="1049020">
                  <a:moveTo>
                    <a:pt x="391706" y="0"/>
                  </a:moveTo>
                  <a:lnTo>
                    <a:pt x="350616" y="32567"/>
                  </a:lnTo>
                  <a:lnTo>
                    <a:pt x="310933" y="66675"/>
                  </a:lnTo>
                  <a:lnTo>
                    <a:pt x="272694" y="102274"/>
                  </a:lnTo>
                  <a:lnTo>
                    <a:pt x="235940" y="139319"/>
                  </a:lnTo>
                  <a:lnTo>
                    <a:pt x="200709" y="177760"/>
                  </a:lnTo>
                  <a:lnTo>
                    <a:pt x="167039" y="217551"/>
                  </a:lnTo>
                  <a:lnTo>
                    <a:pt x="134971" y="258643"/>
                  </a:lnTo>
                  <a:lnTo>
                    <a:pt x="104542" y="300990"/>
                  </a:lnTo>
                  <a:lnTo>
                    <a:pt x="75791" y="344543"/>
                  </a:lnTo>
                  <a:lnTo>
                    <a:pt x="48758" y="389255"/>
                  </a:lnTo>
                  <a:lnTo>
                    <a:pt x="23481" y="435078"/>
                  </a:lnTo>
                  <a:lnTo>
                    <a:pt x="0" y="481965"/>
                  </a:lnTo>
                  <a:lnTo>
                    <a:pt x="1189634" y="1048512"/>
                  </a:lnTo>
                  <a:lnTo>
                    <a:pt x="391706" y="0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70712" y="3528567"/>
              <a:ext cx="1189990" cy="1049020"/>
            </a:xfrm>
            <a:custGeom>
              <a:avLst/>
              <a:gdLst/>
              <a:ahLst/>
              <a:cxnLst/>
              <a:rect l="l" t="t" r="r" b="b"/>
              <a:pathLst>
                <a:path w="1189989" h="1049020">
                  <a:moveTo>
                    <a:pt x="0" y="481965"/>
                  </a:moveTo>
                  <a:lnTo>
                    <a:pt x="23481" y="435078"/>
                  </a:lnTo>
                  <a:lnTo>
                    <a:pt x="48758" y="389255"/>
                  </a:lnTo>
                  <a:lnTo>
                    <a:pt x="75791" y="344543"/>
                  </a:lnTo>
                  <a:lnTo>
                    <a:pt x="104542" y="300990"/>
                  </a:lnTo>
                  <a:lnTo>
                    <a:pt x="134971" y="258643"/>
                  </a:lnTo>
                  <a:lnTo>
                    <a:pt x="167039" y="217551"/>
                  </a:lnTo>
                  <a:lnTo>
                    <a:pt x="200709" y="177760"/>
                  </a:lnTo>
                  <a:lnTo>
                    <a:pt x="235940" y="139319"/>
                  </a:lnTo>
                  <a:lnTo>
                    <a:pt x="272694" y="102274"/>
                  </a:lnTo>
                  <a:lnTo>
                    <a:pt x="310933" y="66675"/>
                  </a:lnTo>
                  <a:lnTo>
                    <a:pt x="350616" y="32567"/>
                  </a:lnTo>
                  <a:lnTo>
                    <a:pt x="391706" y="0"/>
                  </a:lnTo>
                  <a:lnTo>
                    <a:pt x="1189634" y="1048512"/>
                  </a:lnTo>
                  <a:lnTo>
                    <a:pt x="0" y="481965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62418" y="3259454"/>
              <a:ext cx="798195" cy="1317625"/>
            </a:xfrm>
            <a:custGeom>
              <a:avLst/>
              <a:gdLst/>
              <a:ahLst/>
              <a:cxnLst/>
              <a:rect l="l" t="t" r="r" b="b"/>
              <a:pathLst>
                <a:path w="798194" h="1317625">
                  <a:moveTo>
                    <a:pt x="797928" y="0"/>
                  </a:moveTo>
                  <a:lnTo>
                    <a:pt x="747145" y="977"/>
                  </a:lnTo>
                  <a:lnTo>
                    <a:pt x="696581" y="3900"/>
                  </a:lnTo>
                  <a:lnTo>
                    <a:pt x="646289" y="8748"/>
                  </a:lnTo>
                  <a:lnTo>
                    <a:pt x="596320" y="15506"/>
                  </a:lnTo>
                  <a:lnTo>
                    <a:pt x="546728" y="24155"/>
                  </a:lnTo>
                  <a:lnTo>
                    <a:pt x="497563" y="34679"/>
                  </a:lnTo>
                  <a:lnTo>
                    <a:pt x="448880" y="47059"/>
                  </a:lnTo>
                  <a:lnTo>
                    <a:pt x="400729" y="61278"/>
                  </a:lnTo>
                  <a:lnTo>
                    <a:pt x="353164" y="77318"/>
                  </a:lnTo>
                  <a:lnTo>
                    <a:pt x="306237" y="95163"/>
                  </a:lnTo>
                  <a:lnTo>
                    <a:pt x="260000" y="114794"/>
                  </a:lnTo>
                  <a:lnTo>
                    <a:pt x="214505" y="136194"/>
                  </a:lnTo>
                  <a:lnTo>
                    <a:pt x="169805" y="159345"/>
                  </a:lnTo>
                  <a:lnTo>
                    <a:pt x="125952" y="184230"/>
                  </a:lnTo>
                  <a:lnTo>
                    <a:pt x="82999" y="210831"/>
                  </a:lnTo>
                  <a:lnTo>
                    <a:pt x="40997" y="239131"/>
                  </a:lnTo>
                  <a:lnTo>
                    <a:pt x="0" y="269113"/>
                  </a:lnTo>
                  <a:lnTo>
                    <a:pt x="797928" y="1317625"/>
                  </a:lnTo>
                  <a:lnTo>
                    <a:pt x="797928" y="0"/>
                  </a:lnTo>
                  <a:close/>
                </a:path>
              </a:pathLst>
            </a:custGeom>
            <a:solidFill>
              <a:srgbClr val="60CA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2418" y="3259454"/>
              <a:ext cx="798195" cy="1317625"/>
            </a:xfrm>
            <a:custGeom>
              <a:avLst/>
              <a:gdLst/>
              <a:ahLst/>
              <a:cxnLst/>
              <a:rect l="l" t="t" r="r" b="b"/>
              <a:pathLst>
                <a:path w="798194" h="1317625">
                  <a:moveTo>
                    <a:pt x="0" y="269113"/>
                  </a:moveTo>
                  <a:lnTo>
                    <a:pt x="40997" y="239131"/>
                  </a:lnTo>
                  <a:lnTo>
                    <a:pt x="82999" y="210831"/>
                  </a:lnTo>
                  <a:lnTo>
                    <a:pt x="125952" y="184230"/>
                  </a:lnTo>
                  <a:lnTo>
                    <a:pt x="169805" y="159345"/>
                  </a:lnTo>
                  <a:lnTo>
                    <a:pt x="214505" y="136194"/>
                  </a:lnTo>
                  <a:lnTo>
                    <a:pt x="260000" y="114794"/>
                  </a:lnTo>
                  <a:lnTo>
                    <a:pt x="306237" y="95163"/>
                  </a:lnTo>
                  <a:lnTo>
                    <a:pt x="353164" y="77318"/>
                  </a:lnTo>
                  <a:lnTo>
                    <a:pt x="400729" y="61278"/>
                  </a:lnTo>
                  <a:lnTo>
                    <a:pt x="448880" y="47059"/>
                  </a:lnTo>
                  <a:lnTo>
                    <a:pt x="497563" y="34679"/>
                  </a:lnTo>
                  <a:lnTo>
                    <a:pt x="546728" y="24155"/>
                  </a:lnTo>
                  <a:lnTo>
                    <a:pt x="596320" y="15506"/>
                  </a:lnTo>
                  <a:lnTo>
                    <a:pt x="646289" y="8748"/>
                  </a:lnTo>
                  <a:lnTo>
                    <a:pt x="696581" y="3900"/>
                  </a:lnTo>
                  <a:lnTo>
                    <a:pt x="747145" y="977"/>
                  </a:lnTo>
                  <a:lnTo>
                    <a:pt x="797928" y="0"/>
                  </a:lnTo>
                  <a:lnTo>
                    <a:pt x="797928" y="1317625"/>
                  </a:lnTo>
                  <a:lnTo>
                    <a:pt x="0" y="26911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2501" y="3171520"/>
            <a:ext cx="502920" cy="4438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algn="ctr">
              <a:lnSpc>
                <a:spcPct val="102400"/>
              </a:lnSpc>
              <a:spcBef>
                <a:spcPts val="75"/>
              </a:spcBef>
            </a:pPr>
            <a:r>
              <a:rPr sz="900" dirty="0">
                <a:solidFill>
                  <a:srgbClr val="404040"/>
                </a:solidFill>
                <a:latin typeface="Calibri"/>
                <a:cs typeface="Calibri"/>
              </a:rPr>
              <a:t>Head</a:t>
            </a:r>
            <a:r>
              <a:rPr sz="900" spc="14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25" dirty="0">
                <a:solidFill>
                  <a:srgbClr val="404040"/>
                </a:solidFill>
                <a:latin typeface="Calibri"/>
                <a:cs typeface="Calibri"/>
              </a:rPr>
              <a:t>and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404040"/>
                </a:solidFill>
                <a:latin typeface="Calibri"/>
                <a:cs typeface="Calibri"/>
              </a:rPr>
              <a:t>neck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cancer,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0545" y="3610982"/>
            <a:ext cx="3048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52600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1375" y="2681732"/>
            <a:ext cx="544830" cy="4432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indent="635" algn="ctr">
              <a:lnSpc>
                <a:spcPct val="102200"/>
              </a:lnSpc>
              <a:spcBef>
                <a:spcPts val="75"/>
              </a:spcBef>
            </a:pP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other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anogenital</a:t>
            </a:r>
            <a:r>
              <a:rPr sz="900" spc="5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cancer,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60755" y="3120508"/>
            <a:ext cx="3048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25"/>
              </a:lnSpc>
            </a:pPr>
            <a:r>
              <a:rPr sz="900" spc="-10" dirty="0">
                <a:solidFill>
                  <a:srgbClr val="404040"/>
                </a:solidFill>
                <a:latin typeface="Calibri"/>
                <a:cs typeface="Calibri"/>
              </a:rPr>
              <a:t>71900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97890" y="3138182"/>
            <a:ext cx="637540" cy="243840"/>
          </a:xfrm>
          <a:custGeom>
            <a:avLst/>
            <a:gdLst/>
            <a:ahLst/>
            <a:cxnLst/>
            <a:rect l="l" t="t" r="r" b="b"/>
            <a:pathLst>
              <a:path w="637540" h="243839">
                <a:moveTo>
                  <a:pt x="637286" y="0"/>
                </a:moveTo>
                <a:lnTo>
                  <a:pt x="0" y="0"/>
                </a:lnTo>
                <a:lnTo>
                  <a:pt x="0" y="243700"/>
                </a:lnTo>
                <a:lnTo>
                  <a:pt x="637286" y="243700"/>
                </a:lnTo>
                <a:lnTo>
                  <a:pt x="6372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76706" y="3161157"/>
            <a:ext cx="439420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94,000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96138" y="3631666"/>
            <a:ext cx="637540" cy="243840"/>
          </a:xfrm>
          <a:custGeom>
            <a:avLst/>
            <a:gdLst/>
            <a:ahLst/>
            <a:cxnLst/>
            <a:rect l="l" t="t" r="r" b="b"/>
            <a:pathLst>
              <a:path w="637540" h="243839">
                <a:moveTo>
                  <a:pt x="637285" y="0"/>
                </a:moveTo>
                <a:lnTo>
                  <a:pt x="0" y="0"/>
                </a:lnTo>
                <a:lnTo>
                  <a:pt x="0" y="243738"/>
                </a:lnTo>
                <a:lnTo>
                  <a:pt x="637285" y="243738"/>
                </a:lnTo>
                <a:lnTo>
                  <a:pt x="6372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75031" y="3654933"/>
            <a:ext cx="43942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latin typeface="Calibri"/>
                <a:cs typeface="Calibri"/>
              </a:rPr>
              <a:t>45,000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82905" y="2533080"/>
            <a:ext cx="8609330" cy="2880995"/>
            <a:chOff x="3582905" y="2533080"/>
            <a:chExt cx="8609330" cy="288099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82905" y="2533080"/>
              <a:ext cx="8521504" cy="250206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86120" y="4955171"/>
              <a:ext cx="6905879" cy="458330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5489702" y="1715249"/>
            <a:ext cx="6557645" cy="369570"/>
          </a:xfrm>
          <a:custGeom>
            <a:avLst/>
            <a:gdLst/>
            <a:ahLst/>
            <a:cxnLst/>
            <a:rect l="l" t="t" r="r" b="b"/>
            <a:pathLst>
              <a:path w="6557645" h="369569">
                <a:moveTo>
                  <a:pt x="0" y="369328"/>
                </a:moveTo>
                <a:lnTo>
                  <a:pt x="6557136" y="369328"/>
                </a:lnTo>
                <a:lnTo>
                  <a:pt x="6557136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569077" y="1730502"/>
            <a:ext cx="6627495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Age-</a:t>
            </a:r>
            <a:r>
              <a:rPr sz="1800" spc="50" dirty="0">
                <a:latin typeface="Calibri"/>
                <a:cs typeface="Calibri"/>
              </a:rPr>
              <a:t>adjusted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70" dirty="0">
                <a:latin typeface="Calibri"/>
                <a:cs typeface="Calibri"/>
              </a:rPr>
              <a:t>incidence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rate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85" dirty="0">
                <a:latin typeface="Calibri"/>
                <a:cs typeface="Calibri"/>
              </a:rPr>
              <a:t>HPV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related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55" dirty="0">
                <a:latin typeface="Calibri"/>
                <a:cs typeface="Calibri"/>
              </a:rPr>
              <a:t>cancer,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by </a:t>
            </a:r>
            <a:r>
              <a:rPr sz="1800" spc="65" dirty="0">
                <a:latin typeface="Calibri"/>
                <a:cs typeface="Calibri"/>
              </a:rPr>
              <a:t>sex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6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regio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50">
              <a:latin typeface="Calibri"/>
              <a:cs typeface="Calibri"/>
            </a:endParaRPr>
          </a:p>
          <a:p>
            <a:pPr marR="88900" algn="ctr">
              <a:lnSpc>
                <a:spcPct val="100000"/>
              </a:lnSpc>
              <a:spcBef>
                <a:spcPts val="5"/>
              </a:spcBef>
              <a:tabLst>
                <a:tab pos="3818890" algn="l"/>
              </a:tabLst>
            </a:pPr>
            <a:r>
              <a:rPr sz="1800" spc="-10" dirty="0">
                <a:latin typeface="Calibri"/>
                <a:cs typeface="Calibri"/>
              </a:rPr>
              <a:t>Women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Men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512629" y="1628520"/>
            <a:ext cx="6560184" cy="5138420"/>
            <a:chOff x="3512629" y="1628520"/>
            <a:chExt cx="6560184" cy="5138420"/>
          </a:xfrm>
        </p:grpSpPr>
        <p:sp>
          <p:nvSpPr>
            <p:cNvPr id="23" name="object 23"/>
            <p:cNvSpPr/>
            <p:nvPr/>
          </p:nvSpPr>
          <p:spPr>
            <a:xfrm>
              <a:off x="3979798" y="3690747"/>
              <a:ext cx="6078855" cy="369570"/>
            </a:xfrm>
            <a:custGeom>
              <a:avLst/>
              <a:gdLst/>
              <a:ahLst/>
              <a:cxnLst/>
              <a:rect l="l" t="t" r="r" b="b"/>
              <a:pathLst>
                <a:path w="6078855" h="369570">
                  <a:moveTo>
                    <a:pt x="0" y="184657"/>
                  </a:moveTo>
                  <a:lnTo>
                    <a:pt x="37287" y="155650"/>
                  </a:lnTo>
                  <a:lnTo>
                    <a:pt x="82833" y="141661"/>
                  </a:lnTo>
                  <a:lnTo>
                    <a:pt x="122679" y="132554"/>
                  </a:lnTo>
                  <a:lnTo>
                    <a:pt x="169866" y="123638"/>
                  </a:lnTo>
                  <a:lnTo>
                    <a:pt x="224184" y="114926"/>
                  </a:lnTo>
                  <a:lnTo>
                    <a:pt x="285422" y="106430"/>
                  </a:lnTo>
                  <a:lnTo>
                    <a:pt x="353371" y="98163"/>
                  </a:lnTo>
                  <a:lnTo>
                    <a:pt x="427820" y="90138"/>
                  </a:lnTo>
                  <a:lnTo>
                    <a:pt x="467417" y="86220"/>
                  </a:lnTo>
                  <a:lnTo>
                    <a:pt x="508560" y="82367"/>
                  </a:lnTo>
                  <a:lnTo>
                    <a:pt x="551223" y="78582"/>
                  </a:lnTo>
                  <a:lnTo>
                    <a:pt x="595380" y="74864"/>
                  </a:lnTo>
                  <a:lnTo>
                    <a:pt x="641005" y="71217"/>
                  </a:lnTo>
                  <a:lnTo>
                    <a:pt x="688071" y="67641"/>
                  </a:lnTo>
                  <a:lnTo>
                    <a:pt x="736552" y="64138"/>
                  </a:lnTo>
                  <a:lnTo>
                    <a:pt x="786421" y="60710"/>
                  </a:lnTo>
                  <a:lnTo>
                    <a:pt x="837653" y="57359"/>
                  </a:lnTo>
                  <a:lnTo>
                    <a:pt x="890222" y="54086"/>
                  </a:lnTo>
                  <a:lnTo>
                    <a:pt x="944100" y="50892"/>
                  </a:lnTo>
                  <a:lnTo>
                    <a:pt x="999263" y="47779"/>
                  </a:lnTo>
                  <a:lnTo>
                    <a:pt x="1055682" y="44749"/>
                  </a:lnTo>
                  <a:lnTo>
                    <a:pt x="1113333" y="41804"/>
                  </a:lnTo>
                  <a:lnTo>
                    <a:pt x="1172189" y="38944"/>
                  </a:lnTo>
                  <a:lnTo>
                    <a:pt x="1232224" y="36172"/>
                  </a:lnTo>
                  <a:lnTo>
                    <a:pt x="1293411" y="33490"/>
                  </a:lnTo>
                  <a:lnTo>
                    <a:pt x="1355724" y="30898"/>
                  </a:lnTo>
                  <a:lnTo>
                    <a:pt x="1419137" y="28398"/>
                  </a:lnTo>
                  <a:lnTo>
                    <a:pt x="1483624" y="25992"/>
                  </a:lnTo>
                  <a:lnTo>
                    <a:pt x="1549159" y="23682"/>
                  </a:lnTo>
                  <a:lnTo>
                    <a:pt x="1615714" y="21469"/>
                  </a:lnTo>
                  <a:lnTo>
                    <a:pt x="1683264" y="19355"/>
                  </a:lnTo>
                  <a:lnTo>
                    <a:pt x="1751784" y="17341"/>
                  </a:lnTo>
                  <a:lnTo>
                    <a:pt x="1821245" y="15429"/>
                  </a:lnTo>
                  <a:lnTo>
                    <a:pt x="1891622" y="13620"/>
                  </a:lnTo>
                  <a:lnTo>
                    <a:pt x="1962890" y="11917"/>
                  </a:lnTo>
                  <a:lnTo>
                    <a:pt x="2035021" y="10320"/>
                  </a:lnTo>
                  <a:lnTo>
                    <a:pt x="2107989" y="8831"/>
                  </a:lnTo>
                  <a:lnTo>
                    <a:pt x="2181769" y="7453"/>
                  </a:lnTo>
                  <a:lnTo>
                    <a:pt x="2256333" y="6186"/>
                  </a:lnTo>
                  <a:lnTo>
                    <a:pt x="2331656" y="5032"/>
                  </a:lnTo>
                  <a:lnTo>
                    <a:pt x="2407711" y="3993"/>
                  </a:lnTo>
                  <a:lnTo>
                    <a:pt x="2484472" y="3070"/>
                  </a:lnTo>
                  <a:lnTo>
                    <a:pt x="2561913" y="2265"/>
                  </a:lnTo>
                  <a:lnTo>
                    <a:pt x="2640007" y="1579"/>
                  </a:lnTo>
                  <a:lnTo>
                    <a:pt x="2718729" y="1015"/>
                  </a:lnTo>
                  <a:lnTo>
                    <a:pt x="2798052" y="573"/>
                  </a:lnTo>
                  <a:lnTo>
                    <a:pt x="2877949" y="255"/>
                  </a:lnTo>
                  <a:lnTo>
                    <a:pt x="2958395" y="64"/>
                  </a:lnTo>
                  <a:lnTo>
                    <a:pt x="3039364" y="0"/>
                  </a:lnTo>
                  <a:lnTo>
                    <a:pt x="3120332" y="64"/>
                  </a:lnTo>
                  <a:lnTo>
                    <a:pt x="3200777" y="255"/>
                  </a:lnTo>
                  <a:lnTo>
                    <a:pt x="3280674" y="573"/>
                  </a:lnTo>
                  <a:lnTo>
                    <a:pt x="3359996" y="1015"/>
                  </a:lnTo>
                  <a:lnTo>
                    <a:pt x="3438717" y="1579"/>
                  </a:lnTo>
                  <a:lnTo>
                    <a:pt x="3516811" y="2265"/>
                  </a:lnTo>
                  <a:lnTo>
                    <a:pt x="3594251" y="3070"/>
                  </a:lnTo>
                  <a:lnTo>
                    <a:pt x="3671011" y="3993"/>
                  </a:lnTo>
                  <a:lnTo>
                    <a:pt x="3747064" y="5032"/>
                  </a:lnTo>
                  <a:lnTo>
                    <a:pt x="3822385" y="6186"/>
                  </a:lnTo>
                  <a:lnTo>
                    <a:pt x="3896948" y="7453"/>
                  </a:lnTo>
                  <a:lnTo>
                    <a:pt x="3970725" y="8831"/>
                  </a:lnTo>
                  <a:lnTo>
                    <a:pt x="4043692" y="10320"/>
                  </a:lnTo>
                  <a:lnTo>
                    <a:pt x="4115821" y="11917"/>
                  </a:lnTo>
                  <a:lnTo>
                    <a:pt x="4187086" y="13620"/>
                  </a:lnTo>
                  <a:lnTo>
                    <a:pt x="4257461" y="15429"/>
                  </a:lnTo>
                  <a:lnTo>
                    <a:pt x="4326920" y="17341"/>
                  </a:lnTo>
                  <a:lnTo>
                    <a:pt x="4395437" y="19355"/>
                  </a:lnTo>
                  <a:lnTo>
                    <a:pt x="4462984" y="21469"/>
                  </a:lnTo>
                  <a:lnTo>
                    <a:pt x="4529537" y="23682"/>
                  </a:lnTo>
                  <a:lnTo>
                    <a:pt x="4595069" y="25992"/>
                  </a:lnTo>
                  <a:lnTo>
                    <a:pt x="4659553" y="28398"/>
                  </a:lnTo>
                  <a:lnTo>
                    <a:pt x="4722963" y="30898"/>
                  </a:lnTo>
                  <a:lnTo>
                    <a:pt x="4785274" y="33490"/>
                  </a:lnTo>
                  <a:lnTo>
                    <a:pt x="4846458" y="36172"/>
                  </a:lnTo>
                  <a:lnTo>
                    <a:pt x="4906490" y="38944"/>
                  </a:lnTo>
                  <a:lnTo>
                    <a:pt x="4965342" y="41804"/>
                  </a:lnTo>
                  <a:lnTo>
                    <a:pt x="5022990" y="44749"/>
                  </a:lnTo>
                  <a:lnTo>
                    <a:pt x="5079407" y="47779"/>
                  </a:lnTo>
                  <a:lnTo>
                    <a:pt x="5134566" y="50892"/>
                  </a:lnTo>
                  <a:lnTo>
                    <a:pt x="5188442" y="54086"/>
                  </a:lnTo>
                  <a:lnTo>
                    <a:pt x="5241007" y="57359"/>
                  </a:lnTo>
                  <a:lnTo>
                    <a:pt x="5292236" y="60710"/>
                  </a:lnTo>
                  <a:lnTo>
                    <a:pt x="5342103" y="64138"/>
                  </a:lnTo>
                  <a:lnTo>
                    <a:pt x="5390581" y="67641"/>
                  </a:lnTo>
                  <a:lnTo>
                    <a:pt x="5437643" y="71217"/>
                  </a:lnTo>
                  <a:lnTo>
                    <a:pt x="5483265" y="74864"/>
                  </a:lnTo>
                  <a:lnTo>
                    <a:pt x="5527419" y="78582"/>
                  </a:lnTo>
                  <a:lnTo>
                    <a:pt x="5570079" y="82367"/>
                  </a:lnTo>
                  <a:lnTo>
                    <a:pt x="5611220" y="86220"/>
                  </a:lnTo>
                  <a:lnTo>
                    <a:pt x="5650813" y="90138"/>
                  </a:lnTo>
                  <a:lnTo>
                    <a:pt x="5688835" y="94120"/>
                  </a:lnTo>
                  <a:lnTo>
                    <a:pt x="5760055" y="102267"/>
                  </a:lnTo>
                  <a:lnTo>
                    <a:pt x="5824670" y="110650"/>
                  </a:lnTo>
                  <a:lnTo>
                    <a:pt x="5882470" y="119256"/>
                  </a:lnTo>
                  <a:lnTo>
                    <a:pt x="5933244" y="128072"/>
                  </a:lnTo>
                  <a:lnTo>
                    <a:pt x="5976784" y="137084"/>
                  </a:lnTo>
                  <a:lnTo>
                    <a:pt x="6028067" y="150945"/>
                  </a:lnTo>
                  <a:lnTo>
                    <a:pt x="6069161" y="169997"/>
                  </a:lnTo>
                  <a:lnTo>
                    <a:pt x="6078601" y="184657"/>
                  </a:lnTo>
                  <a:lnTo>
                    <a:pt x="6077543" y="189577"/>
                  </a:lnTo>
                  <a:lnTo>
                    <a:pt x="6041316" y="213665"/>
                  </a:lnTo>
                  <a:lnTo>
                    <a:pt x="5995774" y="227654"/>
                  </a:lnTo>
                  <a:lnTo>
                    <a:pt x="5955932" y="236761"/>
                  </a:lnTo>
                  <a:lnTo>
                    <a:pt x="5908748" y="245677"/>
                  </a:lnTo>
                  <a:lnTo>
                    <a:pt x="5854435" y="254389"/>
                  </a:lnTo>
                  <a:lnTo>
                    <a:pt x="5793201" y="262885"/>
                  </a:lnTo>
                  <a:lnTo>
                    <a:pt x="5725257" y="271152"/>
                  </a:lnTo>
                  <a:lnTo>
                    <a:pt x="5650813" y="279177"/>
                  </a:lnTo>
                  <a:lnTo>
                    <a:pt x="5611220" y="283095"/>
                  </a:lnTo>
                  <a:lnTo>
                    <a:pt x="5570079" y="286948"/>
                  </a:lnTo>
                  <a:lnTo>
                    <a:pt x="5527419" y="290733"/>
                  </a:lnTo>
                  <a:lnTo>
                    <a:pt x="5483265" y="294451"/>
                  </a:lnTo>
                  <a:lnTo>
                    <a:pt x="5437643" y="298098"/>
                  </a:lnTo>
                  <a:lnTo>
                    <a:pt x="5390581" y="301674"/>
                  </a:lnTo>
                  <a:lnTo>
                    <a:pt x="5342103" y="305177"/>
                  </a:lnTo>
                  <a:lnTo>
                    <a:pt x="5292236" y="308605"/>
                  </a:lnTo>
                  <a:lnTo>
                    <a:pt x="5241007" y="311956"/>
                  </a:lnTo>
                  <a:lnTo>
                    <a:pt x="5188442" y="315229"/>
                  </a:lnTo>
                  <a:lnTo>
                    <a:pt x="5134566" y="318423"/>
                  </a:lnTo>
                  <a:lnTo>
                    <a:pt x="5079407" y="321536"/>
                  </a:lnTo>
                  <a:lnTo>
                    <a:pt x="5022990" y="324566"/>
                  </a:lnTo>
                  <a:lnTo>
                    <a:pt x="4965342" y="327511"/>
                  </a:lnTo>
                  <a:lnTo>
                    <a:pt x="4906490" y="330371"/>
                  </a:lnTo>
                  <a:lnTo>
                    <a:pt x="4846458" y="333143"/>
                  </a:lnTo>
                  <a:lnTo>
                    <a:pt x="4785274" y="335825"/>
                  </a:lnTo>
                  <a:lnTo>
                    <a:pt x="4722963" y="338417"/>
                  </a:lnTo>
                  <a:lnTo>
                    <a:pt x="4659553" y="340917"/>
                  </a:lnTo>
                  <a:lnTo>
                    <a:pt x="4595069" y="343323"/>
                  </a:lnTo>
                  <a:lnTo>
                    <a:pt x="4529537" y="345633"/>
                  </a:lnTo>
                  <a:lnTo>
                    <a:pt x="4462984" y="347846"/>
                  </a:lnTo>
                  <a:lnTo>
                    <a:pt x="4395437" y="349960"/>
                  </a:lnTo>
                  <a:lnTo>
                    <a:pt x="4326920" y="351974"/>
                  </a:lnTo>
                  <a:lnTo>
                    <a:pt x="4257461" y="353886"/>
                  </a:lnTo>
                  <a:lnTo>
                    <a:pt x="4187086" y="355695"/>
                  </a:lnTo>
                  <a:lnTo>
                    <a:pt x="4115821" y="357398"/>
                  </a:lnTo>
                  <a:lnTo>
                    <a:pt x="4043692" y="358995"/>
                  </a:lnTo>
                  <a:lnTo>
                    <a:pt x="3970725" y="360484"/>
                  </a:lnTo>
                  <a:lnTo>
                    <a:pt x="3896948" y="361862"/>
                  </a:lnTo>
                  <a:lnTo>
                    <a:pt x="3822385" y="363129"/>
                  </a:lnTo>
                  <a:lnTo>
                    <a:pt x="3747064" y="364283"/>
                  </a:lnTo>
                  <a:lnTo>
                    <a:pt x="3671011" y="365322"/>
                  </a:lnTo>
                  <a:lnTo>
                    <a:pt x="3594251" y="366245"/>
                  </a:lnTo>
                  <a:lnTo>
                    <a:pt x="3516811" y="367050"/>
                  </a:lnTo>
                  <a:lnTo>
                    <a:pt x="3438717" y="367736"/>
                  </a:lnTo>
                  <a:lnTo>
                    <a:pt x="3359996" y="368300"/>
                  </a:lnTo>
                  <a:lnTo>
                    <a:pt x="3280674" y="368742"/>
                  </a:lnTo>
                  <a:lnTo>
                    <a:pt x="3200777" y="369060"/>
                  </a:lnTo>
                  <a:lnTo>
                    <a:pt x="3120332" y="369251"/>
                  </a:lnTo>
                  <a:lnTo>
                    <a:pt x="3039364" y="369315"/>
                  </a:lnTo>
                  <a:lnTo>
                    <a:pt x="2958395" y="369251"/>
                  </a:lnTo>
                  <a:lnTo>
                    <a:pt x="2877949" y="369060"/>
                  </a:lnTo>
                  <a:lnTo>
                    <a:pt x="2798052" y="368742"/>
                  </a:lnTo>
                  <a:lnTo>
                    <a:pt x="2718729" y="368300"/>
                  </a:lnTo>
                  <a:lnTo>
                    <a:pt x="2640007" y="367736"/>
                  </a:lnTo>
                  <a:lnTo>
                    <a:pt x="2561913" y="367050"/>
                  </a:lnTo>
                  <a:lnTo>
                    <a:pt x="2484472" y="366245"/>
                  </a:lnTo>
                  <a:lnTo>
                    <a:pt x="2407711" y="365322"/>
                  </a:lnTo>
                  <a:lnTo>
                    <a:pt x="2331656" y="364283"/>
                  </a:lnTo>
                  <a:lnTo>
                    <a:pt x="2256333" y="363129"/>
                  </a:lnTo>
                  <a:lnTo>
                    <a:pt x="2181769" y="361862"/>
                  </a:lnTo>
                  <a:lnTo>
                    <a:pt x="2107989" y="360484"/>
                  </a:lnTo>
                  <a:lnTo>
                    <a:pt x="2035021" y="358995"/>
                  </a:lnTo>
                  <a:lnTo>
                    <a:pt x="1962890" y="357398"/>
                  </a:lnTo>
                  <a:lnTo>
                    <a:pt x="1891622" y="355695"/>
                  </a:lnTo>
                  <a:lnTo>
                    <a:pt x="1821245" y="353886"/>
                  </a:lnTo>
                  <a:lnTo>
                    <a:pt x="1751784" y="351974"/>
                  </a:lnTo>
                  <a:lnTo>
                    <a:pt x="1683264" y="349960"/>
                  </a:lnTo>
                  <a:lnTo>
                    <a:pt x="1615714" y="347846"/>
                  </a:lnTo>
                  <a:lnTo>
                    <a:pt x="1549159" y="345633"/>
                  </a:lnTo>
                  <a:lnTo>
                    <a:pt x="1483624" y="343323"/>
                  </a:lnTo>
                  <a:lnTo>
                    <a:pt x="1419137" y="340917"/>
                  </a:lnTo>
                  <a:lnTo>
                    <a:pt x="1355724" y="338417"/>
                  </a:lnTo>
                  <a:lnTo>
                    <a:pt x="1293411" y="335825"/>
                  </a:lnTo>
                  <a:lnTo>
                    <a:pt x="1232224" y="333143"/>
                  </a:lnTo>
                  <a:lnTo>
                    <a:pt x="1172189" y="330371"/>
                  </a:lnTo>
                  <a:lnTo>
                    <a:pt x="1113333" y="327511"/>
                  </a:lnTo>
                  <a:lnTo>
                    <a:pt x="1055682" y="324566"/>
                  </a:lnTo>
                  <a:lnTo>
                    <a:pt x="999263" y="321536"/>
                  </a:lnTo>
                  <a:lnTo>
                    <a:pt x="944100" y="318423"/>
                  </a:lnTo>
                  <a:lnTo>
                    <a:pt x="890222" y="315229"/>
                  </a:lnTo>
                  <a:lnTo>
                    <a:pt x="837653" y="311956"/>
                  </a:lnTo>
                  <a:lnTo>
                    <a:pt x="786421" y="308605"/>
                  </a:lnTo>
                  <a:lnTo>
                    <a:pt x="736552" y="305177"/>
                  </a:lnTo>
                  <a:lnTo>
                    <a:pt x="688071" y="301674"/>
                  </a:lnTo>
                  <a:lnTo>
                    <a:pt x="641005" y="298098"/>
                  </a:lnTo>
                  <a:lnTo>
                    <a:pt x="595380" y="294451"/>
                  </a:lnTo>
                  <a:lnTo>
                    <a:pt x="551223" y="290733"/>
                  </a:lnTo>
                  <a:lnTo>
                    <a:pt x="508560" y="286948"/>
                  </a:lnTo>
                  <a:lnTo>
                    <a:pt x="467417" y="283095"/>
                  </a:lnTo>
                  <a:lnTo>
                    <a:pt x="427820" y="279177"/>
                  </a:lnTo>
                  <a:lnTo>
                    <a:pt x="389796" y="275195"/>
                  </a:lnTo>
                  <a:lnTo>
                    <a:pt x="318571" y="267048"/>
                  </a:lnTo>
                  <a:lnTo>
                    <a:pt x="253951" y="258665"/>
                  </a:lnTo>
                  <a:lnTo>
                    <a:pt x="196147" y="250059"/>
                  </a:lnTo>
                  <a:lnTo>
                    <a:pt x="145368" y="241243"/>
                  </a:lnTo>
                  <a:lnTo>
                    <a:pt x="101825" y="232231"/>
                  </a:lnTo>
                  <a:lnTo>
                    <a:pt x="50537" y="218370"/>
                  </a:lnTo>
                  <a:lnTo>
                    <a:pt x="9440" y="199318"/>
                  </a:lnTo>
                  <a:lnTo>
                    <a:pt x="0" y="184657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526916" y="1628520"/>
              <a:ext cx="0" cy="5138420"/>
            </a:xfrm>
            <a:custGeom>
              <a:avLst/>
              <a:gdLst/>
              <a:ahLst/>
              <a:cxnLst/>
              <a:rect l="l" t="t" r="r" b="b"/>
              <a:pathLst>
                <a:path h="5138420">
                  <a:moveTo>
                    <a:pt x="0" y="0"/>
                  </a:moveTo>
                  <a:lnTo>
                    <a:pt x="0" y="5138037"/>
                  </a:lnTo>
                </a:path>
              </a:pathLst>
            </a:custGeom>
            <a:ln w="28575">
              <a:solidFill>
                <a:srgbClr val="155F82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75717" y="1529676"/>
            <a:ext cx="3250565" cy="92392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107950" marR="100965" indent="-1270" algn="ctr">
              <a:lnSpc>
                <a:spcPct val="100000"/>
              </a:lnSpc>
              <a:spcBef>
                <a:spcPts val="219"/>
              </a:spcBef>
            </a:pPr>
            <a:r>
              <a:rPr sz="1800" spc="50" dirty="0">
                <a:latin typeface="Calibri"/>
                <a:cs typeface="Calibri"/>
              </a:rPr>
              <a:t>Estimated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55" dirty="0">
                <a:latin typeface="Calibri"/>
                <a:cs typeface="Calibri"/>
              </a:rPr>
              <a:t>annual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125" dirty="0">
                <a:latin typeface="Calibri"/>
                <a:cs typeface="Calibri"/>
              </a:rPr>
              <a:t>cases</a:t>
            </a:r>
            <a:r>
              <a:rPr sz="1800" spc="-25" dirty="0">
                <a:latin typeface="Calibri"/>
                <a:cs typeface="Calibri"/>
              </a:rPr>
              <a:t> of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spc="85" dirty="0">
                <a:latin typeface="Calibri"/>
                <a:cs typeface="Calibri"/>
              </a:rPr>
              <a:t>HPV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related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85" dirty="0">
                <a:latin typeface="Calibri"/>
                <a:cs typeface="Calibri"/>
              </a:rPr>
              <a:t>cancer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60" dirty="0">
                <a:latin typeface="Calibri"/>
                <a:cs typeface="Calibri"/>
              </a:rPr>
              <a:t>men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30" dirty="0">
                <a:latin typeface="Calibri"/>
                <a:cs typeface="Calibri"/>
              </a:rPr>
              <a:t>and </a:t>
            </a:r>
            <a:r>
              <a:rPr sz="1800" dirty="0">
                <a:latin typeface="Calibri"/>
                <a:cs typeface="Calibri"/>
              </a:rPr>
              <a:t>women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world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(2022)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03011" y="5578246"/>
            <a:ext cx="68306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Source:</a:t>
            </a:r>
            <a:r>
              <a:rPr sz="1100" spc="80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De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Martel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et</a:t>
            </a:r>
            <a:r>
              <a:rPr sz="1100" spc="9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al.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Global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burden</a:t>
            </a:r>
            <a:r>
              <a:rPr sz="1100" spc="6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of</a:t>
            </a:r>
            <a:r>
              <a:rPr sz="1100" spc="110" dirty="0">
                <a:latin typeface="Calibri"/>
                <a:cs typeface="Calibri"/>
              </a:rPr>
              <a:t> </a:t>
            </a:r>
            <a:r>
              <a:rPr sz="1100" spc="50" dirty="0">
                <a:latin typeface="Calibri"/>
                <a:cs typeface="Calibri"/>
              </a:rPr>
              <a:t>cancer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attributable</a:t>
            </a:r>
            <a:r>
              <a:rPr sz="1100" spc="4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to</a:t>
            </a:r>
            <a:r>
              <a:rPr sz="1100" spc="10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infections</a:t>
            </a:r>
            <a:r>
              <a:rPr sz="1100" spc="7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</a:t>
            </a:r>
            <a:r>
              <a:rPr sz="1100" spc="114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2018: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spc="55" dirty="0">
                <a:latin typeface="Calibri"/>
                <a:cs typeface="Calibri"/>
              </a:rPr>
              <a:t>a</a:t>
            </a:r>
            <a:r>
              <a:rPr sz="1100" spc="9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worldwide</a:t>
            </a:r>
            <a:r>
              <a:rPr sz="1100" spc="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incidence</a:t>
            </a:r>
            <a:r>
              <a:rPr sz="1100" spc="85" dirty="0">
                <a:latin typeface="Calibri"/>
                <a:cs typeface="Calibri"/>
              </a:rPr>
              <a:t> </a:t>
            </a:r>
            <a:r>
              <a:rPr sz="1100" spc="-10" dirty="0">
                <a:latin typeface="Calibri"/>
                <a:cs typeface="Calibri"/>
              </a:rPr>
              <a:t>analysis</a:t>
            </a:r>
            <a:endParaRPr sz="1100">
              <a:latin typeface="Calibri"/>
              <a:cs typeface="Calibri"/>
            </a:endParaRPr>
          </a:p>
          <a:p>
            <a:pPr marL="44450">
              <a:lnSpc>
                <a:spcPct val="100000"/>
              </a:lnSpc>
            </a:pP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Lancet</a:t>
            </a:r>
            <a:r>
              <a:rPr sz="1100" spc="-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Glob</a:t>
            </a:r>
            <a:r>
              <a:rPr sz="11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Health.</a:t>
            </a:r>
            <a:r>
              <a:rPr sz="1100" spc="1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2020"/>
                </a:solidFill>
                <a:latin typeface="Calibri"/>
                <a:cs typeface="Calibri"/>
              </a:rPr>
              <a:t>2020</a:t>
            </a:r>
            <a:r>
              <a:rPr sz="1100" spc="25" dirty="0">
                <a:solidFill>
                  <a:srgbClr val="202020"/>
                </a:solidFill>
                <a:latin typeface="Calibri"/>
                <a:cs typeface="Calibri"/>
              </a:rPr>
              <a:t> </a:t>
            </a:r>
            <a:r>
              <a:rPr sz="1100" spc="-10" dirty="0">
                <a:solidFill>
                  <a:srgbClr val="202020"/>
                </a:solidFill>
                <a:latin typeface="Calibri"/>
                <a:cs typeface="Calibri"/>
              </a:rPr>
              <a:t>Feb;8(2):e180-e190.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18082" y="4404207"/>
            <a:ext cx="991235" cy="646430"/>
          </a:xfrm>
          <a:prstGeom prst="rect">
            <a:avLst/>
          </a:prstGeom>
          <a:solidFill>
            <a:srgbClr val="BEBEBE"/>
          </a:solidFill>
        </p:spPr>
        <p:txBody>
          <a:bodyPr vert="horz" wrap="square" lIns="0" tIns="28575" rIns="0" bIns="0" rtlCol="0">
            <a:spAutoFit/>
          </a:bodyPr>
          <a:lstStyle/>
          <a:p>
            <a:pPr marL="91440" marR="93980">
              <a:lnSpc>
                <a:spcPct val="100000"/>
              </a:lnSpc>
              <a:spcBef>
                <a:spcPts val="225"/>
              </a:spcBef>
            </a:pPr>
            <a:r>
              <a:rPr sz="1800" spc="-10" dirty="0">
                <a:latin typeface="Calibri"/>
                <a:cs typeface="Calibri"/>
              </a:rPr>
              <a:t>Total 800,000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3532" y="5901334"/>
            <a:ext cx="3274060" cy="89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71700" marR="5080">
              <a:lnSpc>
                <a:spcPct val="100000"/>
              </a:lnSpc>
              <a:spcBef>
                <a:spcPts val="100"/>
              </a:spcBef>
            </a:pPr>
            <a:r>
              <a:rPr sz="1200" b="1" spc="75" dirty="0">
                <a:solidFill>
                  <a:srgbClr val="205F9A"/>
                </a:solidFill>
                <a:latin typeface="Calibri"/>
                <a:cs typeface="Calibri"/>
              </a:rPr>
              <a:t>Cervical</a:t>
            </a:r>
            <a:r>
              <a:rPr sz="1200" b="1" spc="-2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200" b="1" spc="70" dirty="0">
                <a:solidFill>
                  <a:srgbClr val="205F9A"/>
                </a:solidFill>
                <a:latin typeface="Calibri"/>
                <a:cs typeface="Calibri"/>
              </a:rPr>
              <a:t>cancer </a:t>
            </a:r>
            <a:r>
              <a:rPr sz="1200" b="1" spc="-10" dirty="0">
                <a:solidFill>
                  <a:srgbClr val="205F9A"/>
                </a:solidFill>
                <a:latin typeface="Calibri"/>
                <a:cs typeface="Calibri"/>
              </a:rPr>
              <a:t>661,000</a:t>
            </a: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100">
              <a:latin typeface="Calibri"/>
              <a:cs typeface="Calibri"/>
            </a:endParaRPr>
          </a:p>
          <a:p>
            <a:pPr marL="584200" marR="908050" indent="-571500">
              <a:lnSpc>
                <a:spcPct val="100000"/>
              </a:lnSpc>
              <a:spcBef>
                <a:spcPts val="5"/>
              </a:spcBef>
            </a:pPr>
            <a:r>
              <a:rPr sz="1100" spc="50" dirty="0">
                <a:solidFill>
                  <a:srgbClr val="205F9A"/>
                </a:solidFill>
                <a:latin typeface="Calibri"/>
                <a:cs typeface="Calibri"/>
              </a:rPr>
              <a:t>Sources: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spc="75" dirty="0">
                <a:solidFill>
                  <a:srgbClr val="205F9A"/>
                </a:solidFill>
                <a:latin typeface="Calibri"/>
                <a:cs typeface="Calibri"/>
              </a:rPr>
              <a:t>GLOBOCAN</a:t>
            </a:r>
            <a:r>
              <a:rPr sz="1100" spc="-25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2022</a:t>
            </a:r>
            <a:r>
              <a:rPr sz="1100" spc="1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spc="50" dirty="0">
                <a:solidFill>
                  <a:srgbClr val="205F9A"/>
                </a:solidFill>
                <a:latin typeface="Calibri"/>
                <a:cs typeface="Calibri"/>
              </a:rPr>
              <a:t>(Cases)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DeMartel,</a:t>
            </a:r>
            <a:r>
              <a:rPr sz="1100" spc="15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2020</a:t>
            </a:r>
            <a:r>
              <a:rPr sz="1100" spc="38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(AF%</a:t>
            </a:r>
            <a:r>
              <a:rPr sz="1100" spc="65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205F9A"/>
                </a:solidFill>
                <a:latin typeface="Calibri"/>
                <a:cs typeface="Calibri"/>
              </a:rPr>
              <a:t>to</a:t>
            </a:r>
            <a:r>
              <a:rPr sz="1100" spc="60" dirty="0">
                <a:solidFill>
                  <a:srgbClr val="205F9A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205F9A"/>
                </a:solidFill>
                <a:latin typeface="Calibri"/>
                <a:cs typeface="Calibri"/>
              </a:rPr>
              <a:t>HPV)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D56D0D0E-8FA6-A45C-6261-25339806D416}"/>
              </a:ext>
            </a:extLst>
          </p:cNvPr>
          <p:cNvGrpSpPr/>
          <p:nvPr/>
        </p:nvGrpSpPr>
        <p:grpSpPr>
          <a:xfrm>
            <a:off x="231448" y="167639"/>
            <a:ext cx="11723923" cy="590729"/>
            <a:chOff x="231448" y="167639"/>
            <a:chExt cx="11723923" cy="59072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2B46DDB-A73F-A16B-49DF-AFE19B78AAA9}"/>
                </a:ext>
              </a:extLst>
            </p:cNvPr>
            <p:cNvSpPr/>
            <p:nvPr/>
          </p:nvSpPr>
          <p:spPr>
            <a:xfrm>
              <a:off x="452846" y="171450"/>
              <a:ext cx="11152010" cy="58691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+mj-lt"/>
                </a:rPr>
                <a:t>Fardeau des Papillomavirus humains </a:t>
              </a:r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1D1A457C-25F6-A08E-DAF7-457BFB575F07}"/>
                </a:ext>
              </a:extLst>
            </p:cNvPr>
            <p:cNvSpPr/>
            <p:nvPr/>
          </p:nvSpPr>
          <p:spPr>
            <a:xfrm>
              <a:off x="11319100" y="169998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EB4F8405-580D-9A21-66BC-17B4DC6D1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4441" y="229457"/>
              <a:ext cx="517359" cy="468000"/>
            </a:xfrm>
            <a:prstGeom prst="rect">
              <a:avLst/>
            </a:prstGeom>
          </p:spPr>
        </p:pic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3C95807D-B04A-E06B-E2B5-59FEAD342A00}"/>
                </a:ext>
              </a:extLst>
            </p:cNvPr>
            <p:cNvSpPr/>
            <p:nvPr/>
          </p:nvSpPr>
          <p:spPr>
            <a:xfrm>
              <a:off x="231448" y="167639"/>
              <a:ext cx="636271" cy="58691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9 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Cell"/>
  <p:tag name="MTNUMBER" val="0.184638196222781"/>
  <p:tag name="LEFT" val="45"/>
  <p:tag name="WIDTH" val="425"/>
  <p:tag name="HEIGHT" val="19.38748"/>
  <p:tag name="TOP" val="1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TTABLE" val="Cell"/>
  <p:tag name="MTNUMBER" val="0.184638196222781"/>
  <p:tag name="LEFT" val="45"/>
  <p:tag name="WIDTH" val="425"/>
  <p:tag name="TOP" val="139.3875"/>
  <p:tag name="HEIGHT" val="340.6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ineBasicDefaul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heme/theme1.xml><?xml version="1.0" encoding="utf-8"?>
<a:theme xmlns:a="http://schemas.openxmlformats.org/drawingml/2006/main" name="Office Theme">
  <a:themeElements>
    <a:clrScheme name="Custom 117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11545D"/>
      </a:accent1>
      <a:accent2>
        <a:srgbClr val="FE5E55"/>
      </a:accent2>
      <a:accent3>
        <a:srgbClr val="FED424"/>
      </a:accent3>
      <a:accent4>
        <a:srgbClr val="98EAE7"/>
      </a:accent4>
      <a:accent5>
        <a:srgbClr val="11545D"/>
      </a:accent5>
      <a:accent6>
        <a:srgbClr val="FE5E55"/>
      </a:accent6>
      <a:hlink>
        <a:srgbClr val="0563C1"/>
      </a:hlink>
      <a:folHlink>
        <a:srgbClr val="954F72"/>
      </a:folHlink>
    </a:clrScheme>
    <a:fontScheme name="Modern 01">
      <a:majorFont>
        <a:latin typeface="Century Gothic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8610</TotalTime>
  <Words>2952</Words>
  <Application>Microsoft Macintosh PowerPoint</Application>
  <PresentationFormat>Grand écran</PresentationFormat>
  <Paragraphs>667</Paragraphs>
  <Slides>50</Slides>
  <Notes>5</Notes>
  <HiddenSlides>0</HiddenSlides>
  <MMClips>0</MMClips>
  <ScaleCrop>false</ScaleCrop>
  <HeadingPairs>
    <vt:vector size="8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67" baseType="lpstr">
      <vt:lpstr>Agency FB</vt:lpstr>
      <vt:lpstr>Arial</vt:lpstr>
      <vt:lpstr>Arial</vt:lpstr>
      <vt:lpstr>Arial Black</vt:lpstr>
      <vt:lpstr>Arial Narrow</vt:lpstr>
      <vt:lpstr>Calibri</vt:lpstr>
      <vt:lpstr>Cambria</vt:lpstr>
      <vt:lpstr>Century Gothic</vt:lpstr>
      <vt:lpstr>Helvetica</vt:lpstr>
      <vt:lpstr>Segoe UI</vt:lpstr>
      <vt:lpstr>Segoe UI Light</vt:lpstr>
      <vt:lpstr>Tahoma</vt:lpstr>
      <vt:lpstr>Times New Roman</vt:lpstr>
      <vt:lpstr>Wingdings</vt:lpstr>
      <vt:lpstr>ZapfDingbats</vt:lpstr>
      <vt:lpstr>Office Theme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Since the recommendation has been made 67 countries have made the switch to 1-dose</vt:lpstr>
      <vt:lpstr>KEN SHE randomized controlled study demonstrates high efficacy for a single dose of HPV vaccine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Key Websites with HPV resources and information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Nugroho Ade</dc:creator>
  <cp:lastModifiedBy>Omar GASSAMA</cp:lastModifiedBy>
  <cp:revision>1286</cp:revision>
  <dcterms:created xsi:type="dcterms:W3CDTF">2018-08-30T06:48:50Z</dcterms:created>
  <dcterms:modified xsi:type="dcterms:W3CDTF">2025-05-25T18:13:44Z</dcterms:modified>
</cp:coreProperties>
</file>